
<file path=[Content_Types].xml><?xml version="1.0" encoding="utf-8"?>
<Types xmlns="http://schemas.openxmlformats.org/package/2006/content-types">
  <Default Extension="png" ContentType="image/png"/>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avi" ContentType="video/x-msvideo"/>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49"/>
  </p:notesMasterIdLst>
  <p:sldIdLst>
    <p:sldId id="257" r:id="rId2"/>
    <p:sldId id="304" r:id="rId3"/>
    <p:sldId id="258" r:id="rId4"/>
    <p:sldId id="306" r:id="rId5"/>
    <p:sldId id="307" r:id="rId6"/>
    <p:sldId id="308" r:id="rId7"/>
    <p:sldId id="309" r:id="rId8"/>
    <p:sldId id="310" r:id="rId9"/>
    <p:sldId id="311" r:id="rId10"/>
    <p:sldId id="312" r:id="rId11"/>
    <p:sldId id="313" r:id="rId12"/>
    <p:sldId id="314" r:id="rId13"/>
    <p:sldId id="316" r:id="rId14"/>
    <p:sldId id="315" r:id="rId15"/>
    <p:sldId id="317" r:id="rId16"/>
    <p:sldId id="373" r:id="rId17"/>
    <p:sldId id="351" r:id="rId18"/>
    <p:sldId id="381" r:id="rId19"/>
    <p:sldId id="354" r:id="rId20"/>
    <p:sldId id="375" r:id="rId21"/>
    <p:sldId id="357" r:id="rId22"/>
    <p:sldId id="360" r:id="rId23"/>
    <p:sldId id="359" r:id="rId24"/>
    <p:sldId id="377" r:id="rId25"/>
    <p:sldId id="365" r:id="rId26"/>
    <p:sldId id="366" r:id="rId27"/>
    <p:sldId id="382" r:id="rId28"/>
    <p:sldId id="379" r:id="rId29"/>
    <p:sldId id="380" r:id="rId30"/>
    <p:sldId id="383" r:id="rId31"/>
    <p:sldId id="303"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70" r:id="rId45"/>
    <p:sldId id="372" r:id="rId46"/>
    <p:sldId id="371" r:id="rId47"/>
    <p:sldId id="305" r:id="rId48"/>
  </p:sldIdLst>
  <p:sldSz cx="9144000" cy="6858000" type="screen4x3"/>
  <p:notesSz cx="7077075" cy="936307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94" autoAdjust="0"/>
    <p:restoredTop sz="94714" autoAdjust="0"/>
  </p:normalViewPr>
  <p:slideViewPr>
    <p:cSldViewPr>
      <p:cViewPr varScale="1">
        <p:scale>
          <a:sx n="77" d="100"/>
          <a:sy n="77" d="100"/>
        </p:scale>
        <p:origin x="1134" y="90"/>
      </p:cViewPr>
      <p:guideLst>
        <p:guide orient="horz" pos="2160"/>
        <p:guide pos="2880"/>
      </p:guideLst>
    </p:cSldViewPr>
  </p:slideViewPr>
  <p:outlineViewPr>
    <p:cViewPr>
      <p:scale>
        <a:sx n="33" d="100"/>
        <a:sy n="33" d="100"/>
      </p:scale>
      <p:origin x="66" y="2969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image" Target="../media/image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66733" cy="468154"/>
          </a:xfrm>
          <a:prstGeom prst="rect">
            <a:avLst/>
          </a:prstGeom>
          <a:noFill/>
          <a:ln w="9525">
            <a:noFill/>
            <a:miter lim="800000"/>
            <a:headEnd/>
            <a:tailEnd/>
          </a:ln>
          <a:effectLst/>
        </p:spPr>
        <p:txBody>
          <a:bodyPr vert="horz" wrap="square" lIns="93936" tIns="46968" rIns="93936" bIns="46968" numCol="1" anchor="t" anchorCtr="0" compatLnSpc="1">
            <a:prstTxWarp prst="textNoShape">
              <a:avLst/>
            </a:prstTxWarp>
          </a:bodyPr>
          <a:lstStyle>
            <a:lvl1pPr>
              <a:defRPr sz="1200"/>
            </a:lvl1pPr>
          </a:lstStyle>
          <a:p>
            <a:endParaRPr lang="en-US"/>
          </a:p>
        </p:txBody>
      </p:sp>
      <p:sp>
        <p:nvSpPr>
          <p:cNvPr id="4099" name="Rectangle 3"/>
          <p:cNvSpPr>
            <a:spLocks noGrp="1" noChangeArrowheads="1"/>
          </p:cNvSpPr>
          <p:nvPr>
            <p:ph type="dt" idx="1"/>
          </p:nvPr>
        </p:nvSpPr>
        <p:spPr bwMode="auto">
          <a:xfrm>
            <a:off x="4008705" y="0"/>
            <a:ext cx="3066733" cy="468154"/>
          </a:xfrm>
          <a:prstGeom prst="rect">
            <a:avLst/>
          </a:prstGeom>
          <a:noFill/>
          <a:ln w="9525">
            <a:noFill/>
            <a:miter lim="800000"/>
            <a:headEnd/>
            <a:tailEnd/>
          </a:ln>
          <a:effectLst/>
        </p:spPr>
        <p:txBody>
          <a:bodyPr vert="horz" wrap="square" lIns="93936" tIns="46968" rIns="93936" bIns="46968" numCol="1" anchor="t" anchorCtr="0" compatLnSpc="1">
            <a:prstTxWarp prst="textNoShape">
              <a:avLst/>
            </a:prstTxWarp>
          </a:bodyPr>
          <a:lstStyle>
            <a:lvl1pPr algn="r">
              <a:defRPr sz="1200"/>
            </a:lvl1pPr>
          </a:lstStyle>
          <a:p>
            <a:endParaRPr lang="en-US"/>
          </a:p>
        </p:txBody>
      </p:sp>
      <p:sp>
        <p:nvSpPr>
          <p:cNvPr id="4100" name="Rectangle 4"/>
          <p:cNvSpPr>
            <a:spLocks noGrp="1" noRot="1" noChangeAspect="1" noChangeArrowheads="1" noTextEdit="1"/>
          </p:cNvSpPr>
          <p:nvPr>
            <p:ph type="sldImg" idx="2"/>
          </p:nvPr>
        </p:nvSpPr>
        <p:spPr bwMode="auto">
          <a:xfrm>
            <a:off x="1196975" y="701675"/>
            <a:ext cx="4683125" cy="3511550"/>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707708" y="4447461"/>
            <a:ext cx="5661660" cy="4213384"/>
          </a:xfrm>
          <a:prstGeom prst="rect">
            <a:avLst/>
          </a:prstGeom>
          <a:noFill/>
          <a:ln w="9525">
            <a:noFill/>
            <a:miter lim="800000"/>
            <a:headEnd/>
            <a:tailEnd/>
          </a:ln>
          <a:effectLst/>
        </p:spPr>
        <p:txBody>
          <a:bodyPr vert="horz" wrap="square" lIns="93936" tIns="46968" rIns="93936" bIns="4696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2" name="Rectangle 6"/>
          <p:cNvSpPr>
            <a:spLocks noGrp="1" noChangeArrowheads="1"/>
          </p:cNvSpPr>
          <p:nvPr>
            <p:ph type="ftr" sz="quarter" idx="4"/>
          </p:nvPr>
        </p:nvSpPr>
        <p:spPr bwMode="auto">
          <a:xfrm>
            <a:off x="0" y="8893296"/>
            <a:ext cx="3066733" cy="468154"/>
          </a:xfrm>
          <a:prstGeom prst="rect">
            <a:avLst/>
          </a:prstGeom>
          <a:noFill/>
          <a:ln w="9525">
            <a:noFill/>
            <a:miter lim="800000"/>
            <a:headEnd/>
            <a:tailEnd/>
          </a:ln>
          <a:effectLst/>
        </p:spPr>
        <p:txBody>
          <a:bodyPr vert="horz" wrap="square" lIns="93936" tIns="46968" rIns="93936" bIns="46968" numCol="1" anchor="b" anchorCtr="0" compatLnSpc="1">
            <a:prstTxWarp prst="textNoShape">
              <a:avLst/>
            </a:prstTxWarp>
          </a:bodyPr>
          <a:lstStyle>
            <a:lvl1pPr>
              <a:defRPr sz="1200"/>
            </a:lvl1pPr>
          </a:lstStyle>
          <a:p>
            <a:endParaRPr lang="en-US"/>
          </a:p>
        </p:txBody>
      </p:sp>
      <p:sp>
        <p:nvSpPr>
          <p:cNvPr id="4103" name="Rectangle 7"/>
          <p:cNvSpPr>
            <a:spLocks noGrp="1" noChangeArrowheads="1"/>
          </p:cNvSpPr>
          <p:nvPr>
            <p:ph type="sldNum" sz="quarter" idx="5"/>
          </p:nvPr>
        </p:nvSpPr>
        <p:spPr bwMode="auto">
          <a:xfrm>
            <a:off x="4008705" y="8893296"/>
            <a:ext cx="3066733" cy="468154"/>
          </a:xfrm>
          <a:prstGeom prst="rect">
            <a:avLst/>
          </a:prstGeom>
          <a:noFill/>
          <a:ln w="9525">
            <a:noFill/>
            <a:miter lim="800000"/>
            <a:headEnd/>
            <a:tailEnd/>
          </a:ln>
          <a:effectLst/>
        </p:spPr>
        <p:txBody>
          <a:bodyPr vert="horz" wrap="square" lIns="93936" tIns="46968" rIns="93936" bIns="46968" numCol="1" anchor="b" anchorCtr="0" compatLnSpc="1">
            <a:prstTxWarp prst="textNoShape">
              <a:avLst/>
            </a:prstTxWarp>
          </a:bodyPr>
          <a:lstStyle>
            <a:lvl1pPr algn="r">
              <a:defRPr sz="1200"/>
            </a:lvl1pPr>
          </a:lstStyle>
          <a:p>
            <a:fld id="{4BC38B58-D2CA-4907-9945-13DA47F67FEC}" type="slidenum">
              <a:rPr lang="en-US"/>
              <a:pPr/>
              <a:t>‹#›</a:t>
            </a:fld>
            <a:endParaRPr lang="en-US"/>
          </a:p>
        </p:txBody>
      </p:sp>
    </p:spTree>
    <p:extLst>
      <p:ext uri="{BB962C8B-B14F-4D97-AF65-F5344CB8AC3E}">
        <p14:creationId xmlns:p14="http://schemas.microsoft.com/office/powerpoint/2010/main" val="216688082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30828522-A1E0-40B6-B513-486DB13E85BA}" type="slidenum">
              <a:rPr lang="en-US"/>
              <a:pPr/>
              <a:t>1</a:t>
            </a:fld>
            <a:endParaRPr lang="en-US"/>
          </a:p>
        </p:txBody>
      </p:sp>
      <p:sp>
        <p:nvSpPr>
          <p:cNvPr id="5122" name="Rectangle 7"/>
          <p:cNvSpPr txBox="1">
            <a:spLocks noGrp="1" noChangeArrowheads="1"/>
          </p:cNvSpPr>
          <p:nvPr/>
        </p:nvSpPr>
        <p:spPr bwMode="auto">
          <a:xfrm>
            <a:off x="4008705" y="8893296"/>
            <a:ext cx="3066733" cy="468154"/>
          </a:xfrm>
          <a:prstGeom prst="rect">
            <a:avLst/>
          </a:prstGeom>
          <a:noFill/>
          <a:ln w="9525">
            <a:noFill/>
            <a:miter lim="800000"/>
            <a:headEnd/>
            <a:tailEnd/>
          </a:ln>
        </p:spPr>
        <p:txBody>
          <a:bodyPr lIns="93936" tIns="46968" rIns="93936" bIns="46968" anchor="b"/>
          <a:lstStyle/>
          <a:p>
            <a:pPr algn="r"/>
            <a:fld id="{E3A16546-75E0-430D-B8EB-FC8A959C2B37}" type="slidenum">
              <a:rPr lang="en-US" sz="1200"/>
              <a:pPr algn="r"/>
              <a:t>1</a:t>
            </a:fld>
            <a:endParaRPr lang="en-US" sz="1200" dirty="0"/>
          </a:p>
        </p:txBody>
      </p:sp>
      <p:sp>
        <p:nvSpPr>
          <p:cNvPr id="5123" name="Rectangle 7"/>
          <p:cNvSpPr txBox="1">
            <a:spLocks noGrp="1" noChangeArrowheads="1"/>
          </p:cNvSpPr>
          <p:nvPr/>
        </p:nvSpPr>
        <p:spPr bwMode="auto">
          <a:xfrm>
            <a:off x="4008705" y="8893296"/>
            <a:ext cx="3066733" cy="468154"/>
          </a:xfrm>
          <a:prstGeom prst="rect">
            <a:avLst/>
          </a:prstGeom>
          <a:noFill/>
          <a:ln w="9525">
            <a:noFill/>
            <a:miter lim="800000"/>
            <a:headEnd/>
            <a:tailEnd/>
          </a:ln>
        </p:spPr>
        <p:txBody>
          <a:bodyPr lIns="93936" tIns="46968" rIns="93936" bIns="46968" anchor="b"/>
          <a:lstStyle/>
          <a:p>
            <a:pPr algn="r"/>
            <a:fld id="{6243132A-A8FC-4EE2-B035-5BB08734B777}" type="slidenum">
              <a:rPr lang="en-US" sz="1200"/>
              <a:pPr algn="r"/>
              <a:t>1</a:t>
            </a:fld>
            <a:endParaRPr lang="en-US" sz="1200" dirty="0"/>
          </a:p>
        </p:txBody>
      </p:sp>
      <p:sp>
        <p:nvSpPr>
          <p:cNvPr id="5124" name="Rectangle 2"/>
          <p:cNvSpPr>
            <a:spLocks noGrp="1" noRot="1" noChangeAspect="1" noChangeArrowheads="1" noTextEdit="1"/>
          </p:cNvSpPr>
          <p:nvPr>
            <p:ph type="sldImg"/>
          </p:nvPr>
        </p:nvSpPr>
        <p:spPr>
          <a:xfrm>
            <a:off x="1198563" y="701675"/>
            <a:ext cx="4683125" cy="3511550"/>
          </a:xfrm>
          <a:ln/>
        </p:spPr>
      </p:sp>
      <p:sp>
        <p:nvSpPr>
          <p:cNvPr id="512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89823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D8DD41A8-C7F0-43E2-B1E4-16D6D922C15B}" type="slidenum">
              <a:rPr lang="en-US"/>
              <a:pPr/>
              <a:t>21</a:t>
            </a:fld>
            <a:endParaRPr lang="en-US"/>
          </a:p>
        </p:txBody>
      </p:sp>
      <p:sp>
        <p:nvSpPr>
          <p:cNvPr id="37890" name="Slide Image Placeholder 1"/>
          <p:cNvSpPr>
            <a:spLocks noGrp="1" noRot="1" noChangeAspect="1" noTextEdit="1"/>
          </p:cNvSpPr>
          <p:nvPr>
            <p:ph type="sldImg"/>
          </p:nvPr>
        </p:nvSpPr>
        <p:spPr>
          <a:xfrm>
            <a:off x="1198563" y="701675"/>
            <a:ext cx="4683125" cy="3511550"/>
          </a:xfrm>
          <a:ln/>
        </p:spPr>
      </p:sp>
      <p:sp>
        <p:nvSpPr>
          <p:cNvPr id="37891" name="Notes Placeholder 2"/>
          <p:cNvSpPr>
            <a:spLocks noGrp="1"/>
          </p:cNvSpPr>
          <p:nvPr>
            <p:ph type="body" idx="1"/>
          </p:nvPr>
        </p:nvSpPr>
        <p:spPr/>
        <p:txBody>
          <a:bodyPr/>
          <a:lstStyle/>
          <a:p>
            <a:endParaRPr lang="en-US"/>
          </a:p>
        </p:txBody>
      </p:sp>
      <p:sp>
        <p:nvSpPr>
          <p:cNvPr id="37892" name="Slide Number Placeholder 3"/>
          <p:cNvSpPr txBox="1">
            <a:spLocks noGrp="1"/>
          </p:cNvSpPr>
          <p:nvPr/>
        </p:nvSpPr>
        <p:spPr bwMode="auto">
          <a:xfrm>
            <a:off x="4008705" y="8893296"/>
            <a:ext cx="3066733" cy="468154"/>
          </a:xfrm>
          <a:prstGeom prst="rect">
            <a:avLst/>
          </a:prstGeom>
          <a:noFill/>
          <a:ln w="9525">
            <a:noFill/>
            <a:miter lim="800000"/>
            <a:headEnd/>
            <a:tailEnd/>
          </a:ln>
        </p:spPr>
        <p:txBody>
          <a:bodyPr lIns="93936" tIns="46968" rIns="93936" bIns="46968" anchor="b"/>
          <a:lstStyle/>
          <a:p>
            <a:pPr algn="r"/>
            <a:fld id="{72E6FC4B-FDE7-4F1A-AA07-AB7DCCA2ECCB}" type="slidenum">
              <a:rPr lang="en-US" sz="1200"/>
              <a:pPr algn="r"/>
              <a:t>21</a:t>
            </a:fld>
            <a:endParaRPr lang="en-US" sz="1200" dirty="0"/>
          </a:p>
        </p:txBody>
      </p:sp>
    </p:spTree>
    <p:extLst>
      <p:ext uri="{BB962C8B-B14F-4D97-AF65-F5344CB8AC3E}">
        <p14:creationId xmlns:p14="http://schemas.microsoft.com/office/powerpoint/2010/main" val="2754445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7509BEB3-2F03-468D-A0F2-BEC86C1EDA49}" type="slidenum">
              <a:rPr lang="en-US"/>
              <a:pPr/>
              <a:t>24</a:t>
            </a:fld>
            <a:endParaRPr lang="en-US"/>
          </a:p>
        </p:txBody>
      </p:sp>
      <p:sp>
        <p:nvSpPr>
          <p:cNvPr id="48130" name="Rectangle 7"/>
          <p:cNvSpPr txBox="1">
            <a:spLocks noGrp="1" noChangeArrowheads="1"/>
          </p:cNvSpPr>
          <p:nvPr/>
        </p:nvSpPr>
        <p:spPr bwMode="auto">
          <a:xfrm>
            <a:off x="4008705" y="8893296"/>
            <a:ext cx="3066733" cy="468154"/>
          </a:xfrm>
          <a:prstGeom prst="rect">
            <a:avLst/>
          </a:prstGeom>
          <a:noFill/>
          <a:ln w="9525">
            <a:noFill/>
            <a:miter lim="800000"/>
            <a:headEnd/>
            <a:tailEnd/>
          </a:ln>
        </p:spPr>
        <p:txBody>
          <a:bodyPr lIns="93936" tIns="46968" rIns="93936" bIns="46968" anchor="b"/>
          <a:lstStyle/>
          <a:p>
            <a:pPr algn="r"/>
            <a:fld id="{EC6FB779-328A-4E52-BE0B-D87F0839503E}" type="slidenum">
              <a:rPr lang="en-US" sz="1200"/>
              <a:pPr algn="r"/>
              <a:t>24</a:t>
            </a:fld>
            <a:endParaRPr lang="en-US" sz="1200" dirty="0"/>
          </a:p>
        </p:txBody>
      </p:sp>
      <p:sp>
        <p:nvSpPr>
          <p:cNvPr id="48131" name="Rectangle 7"/>
          <p:cNvSpPr txBox="1">
            <a:spLocks noGrp="1" noChangeArrowheads="1"/>
          </p:cNvSpPr>
          <p:nvPr/>
        </p:nvSpPr>
        <p:spPr bwMode="auto">
          <a:xfrm>
            <a:off x="4008705" y="8893296"/>
            <a:ext cx="3066733" cy="468154"/>
          </a:xfrm>
          <a:prstGeom prst="rect">
            <a:avLst/>
          </a:prstGeom>
          <a:noFill/>
          <a:ln w="9525">
            <a:noFill/>
            <a:miter lim="800000"/>
            <a:headEnd/>
            <a:tailEnd/>
          </a:ln>
        </p:spPr>
        <p:txBody>
          <a:bodyPr lIns="93936" tIns="46968" rIns="93936" bIns="46968" anchor="b"/>
          <a:lstStyle/>
          <a:p>
            <a:pPr algn="r"/>
            <a:fld id="{834BC4CF-2B9E-4390-A565-EDB222D89995}" type="slidenum">
              <a:rPr lang="en-US" sz="1200"/>
              <a:pPr algn="r"/>
              <a:t>24</a:t>
            </a:fld>
            <a:endParaRPr lang="en-US" sz="1200" dirty="0"/>
          </a:p>
        </p:txBody>
      </p:sp>
      <p:sp>
        <p:nvSpPr>
          <p:cNvPr id="48132" name="Rectangle 2"/>
          <p:cNvSpPr>
            <a:spLocks noGrp="1" noRot="1" noChangeAspect="1" noChangeArrowheads="1" noTextEdit="1"/>
          </p:cNvSpPr>
          <p:nvPr>
            <p:ph type="sldImg"/>
          </p:nvPr>
        </p:nvSpPr>
        <p:spPr>
          <a:ln/>
        </p:spPr>
      </p:sp>
      <p:sp>
        <p:nvSpPr>
          <p:cNvPr id="4813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87131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F1D34106-3C9A-4DD4-A5A0-01B2F84D478E}" type="slidenum">
              <a:rPr lang="en-US"/>
              <a:pPr/>
              <a:t>25</a:t>
            </a:fld>
            <a:endParaRPr lang="en-US"/>
          </a:p>
        </p:txBody>
      </p:sp>
      <p:sp>
        <p:nvSpPr>
          <p:cNvPr id="50178" name="Rectangle 7"/>
          <p:cNvSpPr txBox="1">
            <a:spLocks noGrp="1" noChangeArrowheads="1"/>
          </p:cNvSpPr>
          <p:nvPr/>
        </p:nvSpPr>
        <p:spPr bwMode="auto">
          <a:xfrm>
            <a:off x="4008705" y="8893296"/>
            <a:ext cx="3066733" cy="468154"/>
          </a:xfrm>
          <a:prstGeom prst="rect">
            <a:avLst/>
          </a:prstGeom>
          <a:noFill/>
          <a:ln w="9525">
            <a:noFill/>
            <a:miter lim="800000"/>
            <a:headEnd/>
            <a:tailEnd/>
          </a:ln>
        </p:spPr>
        <p:txBody>
          <a:bodyPr lIns="93936" tIns="46968" rIns="93936" bIns="46968" anchor="b"/>
          <a:lstStyle/>
          <a:p>
            <a:pPr algn="r"/>
            <a:fld id="{84597D17-1564-48DC-ACB4-38C8C3AE3025}" type="slidenum">
              <a:rPr lang="en-US" sz="1200"/>
              <a:pPr algn="r"/>
              <a:t>25</a:t>
            </a:fld>
            <a:endParaRPr lang="en-US" sz="1200" dirty="0"/>
          </a:p>
        </p:txBody>
      </p:sp>
      <p:sp>
        <p:nvSpPr>
          <p:cNvPr id="50179" name="Rectangle 7"/>
          <p:cNvSpPr txBox="1">
            <a:spLocks noGrp="1" noChangeArrowheads="1"/>
          </p:cNvSpPr>
          <p:nvPr/>
        </p:nvSpPr>
        <p:spPr bwMode="auto">
          <a:xfrm>
            <a:off x="4008705" y="8893296"/>
            <a:ext cx="3066733" cy="468154"/>
          </a:xfrm>
          <a:prstGeom prst="rect">
            <a:avLst/>
          </a:prstGeom>
          <a:noFill/>
          <a:ln w="9525">
            <a:noFill/>
            <a:miter lim="800000"/>
            <a:headEnd/>
            <a:tailEnd/>
          </a:ln>
        </p:spPr>
        <p:txBody>
          <a:bodyPr lIns="93936" tIns="46968" rIns="93936" bIns="46968" anchor="b"/>
          <a:lstStyle/>
          <a:p>
            <a:pPr algn="r"/>
            <a:fld id="{F69F9EF8-3A50-45E8-B695-D1772D862041}" type="slidenum">
              <a:rPr lang="en-US" sz="1200"/>
              <a:pPr algn="r"/>
              <a:t>25</a:t>
            </a:fld>
            <a:endParaRPr lang="en-US" sz="1200" dirty="0"/>
          </a:p>
        </p:txBody>
      </p:sp>
      <p:sp>
        <p:nvSpPr>
          <p:cNvPr id="50180" name="Rectangle 2"/>
          <p:cNvSpPr>
            <a:spLocks noGrp="1" noRot="1" noChangeAspect="1" noChangeArrowheads="1" noTextEdit="1"/>
          </p:cNvSpPr>
          <p:nvPr>
            <p:ph type="sldImg"/>
          </p:nvPr>
        </p:nvSpPr>
        <p:spPr>
          <a:ln/>
        </p:spPr>
      </p:sp>
      <p:sp>
        <p:nvSpPr>
          <p:cNvPr id="5018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51193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E37B6203-34DF-4E33-BA5A-BEB6B378DFBF}" type="slidenum">
              <a:rPr lang="en-US"/>
              <a:pPr/>
              <a:t>26</a:t>
            </a:fld>
            <a:endParaRPr lang="en-US"/>
          </a:p>
        </p:txBody>
      </p:sp>
      <p:sp>
        <p:nvSpPr>
          <p:cNvPr id="52226" name="Slide Image Placeholder 1"/>
          <p:cNvSpPr>
            <a:spLocks noGrp="1" noRot="1" noChangeAspect="1" noTextEdit="1"/>
          </p:cNvSpPr>
          <p:nvPr>
            <p:ph type="sldImg"/>
          </p:nvPr>
        </p:nvSpPr>
        <p:spPr>
          <a:xfrm>
            <a:off x="1198563" y="701675"/>
            <a:ext cx="4683125" cy="3511550"/>
          </a:xfrm>
          <a:ln/>
        </p:spPr>
      </p:sp>
      <p:sp>
        <p:nvSpPr>
          <p:cNvPr id="52227" name="Notes Placeholder 2"/>
          <p:cNvSpPr>
            <a:spLocks noGrp="1"/>
          </p:cNvSpPr>
          <p:nvPr>
            <p:ph type="body" idx="1"/>
          </p:nvPr>
        </p:nvSpPr>
        <p:spPr/>
        <p:txBody>
          <a:bodyPr/>
          <a:lstStyle/>
          <a:p>
            <a:endParaRPr lang="en-US"/>
          </a:p>
        </p:txBody>
      </p:sp>
      <p:sp>
        <p:nvSpPr>
          <p:cNvPr id="52228" name="Slide Number Placeholder 3"/>
          <p:cNvSpPr txBox="1">
            <a:spLocks noGrp="1"/>
          </p:cNvSpPr>
          <p:nvPr/>
        </p:nvSpPr>
        <p:spPr bwMode="auto">
          <a:xfrm>
            <a:off x="4008705" y="8893296"/>
            <a:ext cx="3066733" cy="468154"/>
          </a:xfrm>
          <a:prstGeom prst="rect">
            <a:avLst/>
          </a:prstGeom>
          <a:noFill/>
          <a:ln w="9525">
            <a:noFill/>
            <a:miter lim="800000"/>
            <a:headEnd/>
            <a:tailEnd/>
          </a:ln>
        </p:spPr>
        <p:txBody>
          <a:bodyPr lIns="93936" tIns="46968" rIns="93936" bIns="46968" anchor="b"/>
          <a:lstStyle/>
          <a:p>
            <a:pPr algn="r"/>
            <a:fld id="{E27610F8-C4A2-43C6-A045-A359FC3D1D9B}" type="slidenum">
              <a:rPr lang="en-US" sz="1200"/>
              <a:pPr algn="r"/>
              <a:t>26</a:t>
            </a:fld>
            <a:endParaRPr lang="en-US" sz="1200" dirty="0"/>
          </a:p>
        </p:txBody>
      </p:sp>
    </p:spTree>
    <p:extLst>
      <p:ext uri="{BB962C8B-B14F-4D97-AF65-F5344CB8AC3E}">
        <p14:creationId xmlns:p14="http://schemas.microsoft.com/office/powerpoint/2010/main" val="2939018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D1448D38-59E7-4540-A24F-A70E83D68981}" type="slidenum">
              <a:rPr lang="en-US"/>
              <a:pPr/>
              <a:t>3</a:t>
            </a:fld>
            <a:endParaRPr lang="en-US"/>
          </a:p>
        </p:txBody>
      </p:sp>
      <p:sp>
        <p:nvSpPr>
          <p:cNvPr id="7170" name="Rectangle 7"/>
          <p:cNvSpPr txBox="1">
            <a:spLocks noGrp="1" noChangeArrowheads="1"/>
          </p:cNvSpPr>
          <p:nvPr/>
        </p:nvSpPr>
        <p:spPr bwMode="auto">
          <a:xfrm>
            <a:off x="4008705" y="8893296"/>
            <a:ext cx="3066733" cy="468154"/>
          </a:xfrm>
          <a:prstGeom prst="rect">
            <a:avLst/>
          </a:prstGeom>
          <a:noFill/>
          <a:ln w="9525">
            <a:noFill/>
            <a:miter lim="800000"/>
            <a:headEnd/>
            <a:tailEnd/>
          </a:ln>
        </p:spPr>
        <p:txBody>
          <a:bodyPr lIns="93936" tIns="46968" rIns="93936" bIns="46968" anchor="b"/>
          <a:lstStyle/>
          <a:p>
            <a:pPr algn="r"/>
            <a:fld id="{05812E79-9075-4264-93C4-428B97D8621F}" type="slidenum">
              <a:rPr lang="en-US" sz="1200"/>
              <a:pPr algn="r"/>
              <a:t>3</a:t>
            </a:fld>
            <a:endParaRPr lang="en-US" sz="1200" dirty="0"/>
          </a:p>
        </p:txBody>
      </p:sp>
      <p:sp>
        <p:nvSpPr>
          <p:cNvPr id="7171" name="Rectangle 7"/>
          <p:cNvSpPr txBox="1">
            <a:spLocks noGrp="1" noChangeArrowheads="1"/>
          </p:cNvSpPr>
          <p:nvPr/>
        </p:nvSpPr>
        <p:spPr bwMode="auto">
          <a:xfrm>
            <a:off x="4008705" y="8893296"/>
            <a:ext cx="3066733" cy="468154"/>
          </a:xfrm>
          <a:prstGeom prst="rect">
            <a:avLst/>
          </a:prstGeom>
          <a:noFill/>
          <a:ln w="9525">
            <a:noFill/>
            <a:miter lim="800000"/>
            <a:headEnd/>
            <a:tailEnd/>
          </a:ln>
        </p:spPr>
        <p:txBody>
          <a:bodyPr lIns="93936" tIns="46968" rIns="93936" bIns="46968" anchor="b"/>
          <a:lstStyle/>
          <a:p>
            <a:pPr algn="r"/>
            <a:fld id="{902B1E79-B45C-4F6E-8468-73ACC28851DA}" type="slidenum">
              <a:rPr lang="en-US" sz="1200"/>
              <a:pPr algn="r"/>
              <a:t>3</a:t>
            </a:fld>
            <a:endParaRPr lang="en-US" sz="1200" dirty="0"/>
          </a:p>
        </p:txBody>
      </p:sp>
      <p:sp>
        <p:nvSpPr>
          <p:cNvPr id="7172" name="Rectangle 2"/>
          <p:cNvSpPr>
            <a:spLocks noGrp="1" noRot="1" noChangeAspect="1" noChangeArrowheads="1" noTextEdit="1"/>
          </p:cNvSpPr>
          <p:nvPr>
            <p:ph type="sldImg"/>
          </p:nvPr>
        </p:nvSpPr>
        <p:spPr>
          <a:xfrm>
            <a:off x="1198563" y="701675"/>
            <a:ext cx="4683125" cy="3511550"/>
          </a:xfrm>
          <a:ln/>
        </p:spPr>
      </p:sp>
      <p:sp>
        <p:nvSpPr>
          <p:cNvPr id="717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83523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33" indent="-293551" eaLnBrk="0" hangingPunct="0">
              <a:defRPr>
                <a:solidFill>
                  <a:schemeClr val="tx1"/>
                </a:solidFill>
                <a:latin typeface="Arial" charset="0"/>
              </a:defRPr>
            </a:lvl2pPr>
            <a:lvl3pPr marL="1174204" indent="-234841" eaLnBrk="0" hangingPunct="0">
              <a:defRPr>
                <a:solidFill>
                  <a:schemeClr val="tx1"/>
                </a:solidFill>
                <a:latin typeface="Arial" charset="0"/>
              </a:defRPr>
            </a:lvl3pPr>
            <a:lvl4pPr marL="1643885" indent="-234841" eaLnBrk="0" hangingPunct="0">
              <a:defRPr>
                <a:solidFill>
                  <a:schemeClr val="tx1"/>
                </a:solidFill>
                <a:latin typeface="Arial" charset="0"/>
              </a:defRPr>
            </a:lvl4pPr>
            <a:lvl5pPr marL="2113567" indent="-234841" eaLnBrk="0" hangingPunct="0">
              <a:defRPr>
                <a:solidFill>
                  <a:schemeClr val="tx1"/>
                </a:solidFill>
                <a:latin typeface="Arial" charset="0"/>
              </a:defRPr>
            </a:lvl5pPr>
            <a:lvl6pPr marL="2583249" indent="-234841" eaLnBrk="0" fontAlgn="base" hangingPunct="0">
              <a:spcBef>
                <a:spcPct val="0"/>
              </a:spcBef>
              <a:spcAft>
                <a:spcPct val="0"/>
              </a:spcAft>
              <a:defRPr>
                <a:solidFill>
                  <a:schemeClr val="tx1"/>
                </a:solidFill>
                <a:latin typeface="Arial" charset="0"/>
              </a:defRPr>
            </a:lvl6pPr>
            <a:lvl7pPr marL="3052930" indent="-234841" eaLnBrk="0" fontAlgn="base" hangingPunct="0">
              <a:spcBef>
                <a:spcPct val="0"/>
              </a:spcBef>
              <a:spcAft>
                <a:spcPct val="0"/>
              </a:spcAft>
              <a:defRPr>
                <a:solidFill>
                  <a:schemeClr val="tx1"/>
                </a:solidFill>
                <a:latin typeface="Arial" charset="0"/>
              </a:defRPr>
            </a:lvl7pPr>
            <a:lvl8pPr marL="3522612" indent="-234841" eaLnBrk="0" fontAlgn="base" hangingPunct="0">
              <a:spcBef>
                <a:spcPct val="0"/>
              </a:spcBef>
              <a:spcAft>
                <a:spcPct val="0"/>
              </a:spcAft>
              <a:defRPr>
                <a:solidFill>
                  <a:schemeClr val="tx1"/>
                </a:solidFill>
                <a:latin typeface="Arial" charset="0"/>
              </a:defRPr>
            </a:lvl8pPr>
            <a:lvl9pPr marL="3992293" indent="-234841" eaLnBrk="0" fontAlgn="base" hangingPunct="0">
              <a:spcBef>
                <a:spcPct val="0"/>
              </a:spcBef>
              <a:spcAft>
                <a:spcPct val="0"/>
              </a:spcAft>
              <a:defRPr>
                <a:solidFill>
                  <a:schemeClr val="tx1"/>
                </a:solidFill>
                <a:latin typeface="Arial" charset="0"/>
              </a:defRPr>
            </a:lvl9pPr>
          </a:lstStyle>
          <a:p>
            <a:pPr eaLnBrk="1" hangingPunct="1"/>
            <a:fld id="{CFE7FA09-021D-48C9-B5E3-40C5D77DA93D}" type="slidenum">
              <a:rPr lang="en-US" smtClean="0"/>
              <a:pPr eaLnBrk="1" hangingPunct="1"/>
              <a:t>5</a:t>
            </a:fld>
            <a:endParaRPr lang="en-US" smtClean="0"/>
          </a:p>
        </p:txBody>
      </p:sp>
      <p:sp>
        <p:nvSpPr>
          <p:cNvPr id="77827" name="Rectangle 7"/>
          <p:cNvSpPr txBox="1">
            <a:spLocks noGrp="1" noChangeArrowheads="1"/>
          </p:cNvSpPr>
          <p:nvPr/>
        </p:nvSpPr>
        <p:spPr bwMode="auto">
          <a:xfrm>
            <a:off x="4008705" y="8893045"/>
            <a:ext cx="3066733" cy="468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6" tIns="46968" rIns="93936" bIns="46968"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90B90C5D-539E-4669-A41C-E57E01A3E898}" type="slidenum">
              <a:rPr lang="en-US" sz="1200"/>
              <a:pPr algn="r" eaLnBrk="1" hangingPunct="1"/>
              <a:t>5</a:t>
            </a:fld>
            <a:endParaRPr lang="en-US" sz="1200" dirty="0"/>
          </a:p>
        </p:txBody>
      </p:sp>
      <p:sp>
        <p:nvSpPr>
          <p:cNvPr id="77828" name="Rectangle 2"/>
          <p:cNvSpPr>
            <a:spLocks noGrp="1" noRot="1" noChangeAspect="1" noChangeArrowheads="1" noTextEdit="1"/>
          </p:cNvSpPr>
          <p:nvPr>
            <p:ph type="sldImg"/>
          </p:nvPr>
        </p:nvSpPr>
        <p:spPr>
          <a:xfrm>
            <a:off x="1196975" y="701675"/>
            <a:ext cx="4683125" cy="3511550"/>
          </a:xfrm>
          <a:ln/>
        </p:spPr>
      </p:sp>
      <p:sp>
        <p:nvSpPr>
          <p:cNvPr id="7782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2308794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33" indent="-293551" eaLnBrk="0" hangingPunct="0">
              <a:defRPr>
                <a:solidFill>
                  <a:schemeClr val="tx1"/>
                </a:solidFill>
                <a:latin typeface="Arial" charset="0"/>
              </a:defRPr>
            </a:lvl2pPr>
            <a:lvl3pPr marL="1174204" indent="-234841" eaLnBrk="0" hangingPunct="0">
              <a:defRPr>
                <a:solidFill>
                  <a:schemeClr val="tx1"/>
                </a:solidFill>
                <a:latin typeface="Arial" charset="0"/>
              </a:defRPr>
            </a:lvl3pPr>
            <a:lvl4pPr marL="1643885" indent="-234841" eaLnBrk="0" hangingPunct="0">
              <a:defRPr>
                <a:solidFill>
                  <a:schemeClr val="tx1"/>
                </a:solidFill>
                <a:latin typeface="Arial" charset="0"/>
              </a:defRPr>
            </a:lvl4pPr>
            <a:lvl5pPr marL="2113567" indent="-234841" eaLnBrk="0" hangingPunct="0">
              <a:defRPr>
                <a:solidFill>
                  <a:schemeClr val="tx1"/>
                </a:solidFill>
                <a:latin typeface="Arial" charset="0"/>
              </a:defRPr>
            </a:lvl5pPr>
            <a:lvl6pPr marL="2583249" indent="-234841" eaLnBrk="0" fontAlgn="base" hangingPunct="0">
              <a:spcBef>
                <a:spcPct val="0"/>
              </a:spcBef>
              <a:spcAft>
                <a:spcPct val="0"/>
              </a:spcAft>
              <a:defRPr>
                <a:solidFill>
                  <a:schemeClr val="tx1"/>
                </a:solidFill>
                <a:latin typeface="Arial" charset="0"/>
              </a:defRPr>
            </a:lvl6pPr>
            <a:lvl7pPr marL="3052930" indent="-234841" eaLnBrk="0" fontAlgn="base" hangingPunct="0">
              <a:spcBef>
                <a:spcPct val="0"/>
              </a:spcBef>
              <a:spcAft>
                <a:spcPct val="0"/>
              </a:spcAft>
              <a:defRPr>
                <a:solidFill>
                  <a:schemeClr val="tx1"/>
                </a:solidFill>
                <a:latin typeface="Arial" charset="0"/>
              </a:defRPr>
            </a:lvl7pPr>
            <a:lvl8pPr marL="3522612" indent="-234841" eaLnBrk="0" fontAlgn="base" hangingPunct="0">
              <a:spcBef>
                <a:spcPct val="0"/>
              </a:spcBef>
              <a:spcAft>
                <a:spcPct val="0"/>
              </a:spcAft>
              <a:defRPr>
                <a:solidFill>
                  <a:schemeClr val="tx1"/>
                </a:solidFill>
                <a:latin typeface="Arial" charset="0"/>
              </a:defRPr>
            </a:lvl8pPr>
            <a:lvl9pPr marL="3992293" indent="-234841" eaLnBrk="0" fontAlgn="base" hangingPunct="0">
              <a:spcBef>
                <a:spcPct val="0"/>
              </a:spcBef>
              <a:spcAft>
                <a:spcPct val="0"/>
              </a:spcAft>
              <a:defRPr>
                <a:solidFill>
                  <a:schemeClr val="tx1"/>
                </a:solidFill>
                <a:latin typeface="Arial" charset="0"/>
              </a:defRPr>
            </a:lvl9pPr>
          </a:lstStyle>
          <a:p>
            <a:pPr eaLnBrk="1" hangingPunct="1"/>
            <a:fld id="{348E4409-6DC9-45C4-8962-D881553761EA}" type="slidenum">
              <a:rPr lang="en-US" smtClean="0"/>
              <a:pPr eaLnBrk="1" hangingPunct="1"/>
              <a:t>6</a:t>
            </a:fld>
            <a:endParaRPr lang="en-US" smtClean="0"/>
          </a:p>
        </p:txBody>
      </p:sp>
      <p:sp>
        <p:nvSpPr>
          <p:cNvPr id="94211" name="Rectangle 2"/>
          <p:cNvSpPr>
            <a:spLocks noGrp="1" noRot="1" noChangeAspect="1" noChangeArrowheads="1" noTextEdit="1"/>
          </p:cNvSpPr>
          <p:nvPr>
            <p:ph type="sldImg"/>
          </p:nvPr>
        </p:nvSpPr>
        <p:spPr>
          <a:xfrm>
            <a:off x="1200150" y="701675"/>
            <a:ext cx="4681538" cy="3511550"/>
          </a:xfrm>
          <a:ln/>
        </p:spPr>
      </p:sp>
      <p:sp>
        <p:nvSpPr>
          <p:cNvPr id="94212" name="Rectangle 3"/>
          <p:cNvSpPr>
            <a:spLocks noGrp="1" noChangeArrowheads="1"/>
          </p:cNvSpPr>
          <p:nvPr>
            <p:ph type="body" idx="1"/>
          </p:nvPr>
        </p:nvSpPr>
        <p:spPr>
          <a:xfrm>
            <a:off x="943610" y="4447339"/>
            <a:ext cx="5189855" cy="421395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ES" smtClean="0"/>
          </a:p>
        </p:txBody>
      </p:sp>
    </p:spTree>
    <p:extLst>
      <p:ext uri="{BB962C8B-B14F-4D97-AF65-F5344CB8AC3E}">
        <p14:creationId xmlns:p14="http://schemas.microsoft.com/office/powerpoint/2010/main" val="3613217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63233" indent="-293551" eaLnBrk="0" hangingPunct="0">
              <a:defRPr>
                <a:solidFill>
                  <a:schemeClr val="tx1"/>
                </a:solidFill>
                <a:latin typeface="Arial" charset="0"/>
              </a:defRPr>
            </a:lvl2pPr>
            <a:lvl3pPr marL="1174204" indent="-234841" eaLnBrk="0" hangingPunct="0">
              <a:defRPr>
                <a:solidFill>
                  <a:schemeClr val="tx1"/>
                </a:solidFill>
                <a:latin typeface="Arial" charset="0"/>
              </a:defRPr>
            </a:lvl3pPr>
            <a:lvl4pPr marL="1643885" indent="-234841" eaLnBrk="0" hangingPunct="0">
              <a:defRPr>
                <a:solidFill>
                  <a:schemeClr val="tx1"/>
                </a:solidFill>
                <a:latin typeface="Arial" charset="0"/>
              </a:defRPr>
            </a:lvl4pPr>
            <a:lvl5pPr marL="2113567" indent="-234841" eaLnBrk="0" hangingPunct="0">
              <a:defRPr>
                <a:solidFill>
                  <a:schemeClr val="tx1"/>
                </a:solidFill>
                <a:latin typeface="Arial" charset="0"/>
              </a:defRPr>
            </a:lvl5pPr>
            <a:lvl6pPr marL="2583249" indent="-234841" eaLnBrk="0" fontAlgn="base" hangingPunct="0">
              <a:spcBef>
                <a:spcPct val="0"/>
              </a:spcBef>
              <a:spcAft>
                <a:spcPct val="0"/>
              </a:spcAft>
              <a:defRPr>
                <a:solidFill>
                  <a:schemeClr val="tx1"/>
                </a:solidFill>
                <a:latin typeface="Arial" charset="0"/>
              </a:defRPr>
            </a:lvl6pPr>
            <a:lvl7pPr marL="3052930" indent="-234841" eaLnBrk="0" fontAlgn="base" hangingPunct="0">
              <a:spcBef>
                <a:spcPct val="0"/>
              </a:spcBef>
              <a:spcAft>
                <a:spcPct val="0"/>
              </a:spcAft>
              <a:defRPr>
                <a:solidFill>
                  <a:schemeClr val="tx1"/>
                </a:solidFill>
                <a:latin typeface="Arial" charset="0"/>
              </a:defRPr>
            </a:lvl7pPr>
            <a:lvl8pPr marL="3522612" indent="-234841" eaLnBrk="0" fontAlgn="base" hangingPunct="0">
              <a:spcBef>
                <a:spcPct val="0"/>
              </a:spcBef>
              <a:spcAft>
                <a:spcPct val="0"/>
              </a:spcAft>
              <a:defRPr>
                <a:solidFill>
                  <a:schemeClr val="tx1"/>
                </a:solidFill>
                <a:latin typeface="Arial" charset="0"/>
              </a:defRPr>
            </a:lvl8pPr>
            <a:lvl9pPr marL="3992293" indent="-234841" eaLnBrk="0" fontAlgn="base" hangingPunct="0">
              <a:spcBef>
                <a:spcPct val="0"/>
              </a:spcBef>
              <a:spcAft>
                <a:spcPct val="0"/>
              </a:spcAft>
              <a:defRPr>
                <a:solidFill>
                  <a:schemeClr val="tx1"/>
                </a:solidFill>
                <a:latin typeface="Arial" charset="0"/>
              </a:defRPr>
            </a:lvl9pPr>
          </a:lstStyle>
          <a:p>
            <a:pPr eaLnBrk="1" hangingPunct="1"/>
            <a:fld id="{BDDD6EF1-0F6B-48E8-B813-4FBD828C7C91}" type="slidenum">
              <a:rPr lang="en-US" smtClean="0"/>
              <a:pPr eaLnBrk="1" hangingPunct="1"/>
              <a:t>7</a:t>
            </a:fld>
            <a:endParaRPr lang="en-US" smtClean="0"/>
          </a:p>
        </p:txBody>
      </p:sp>
      <p:sp>
        <p:nvSpPr>
          <p:cNvPr id="98307" name="Rectangle 7"/>
          <p:cNvSpPr txBox="1">
            <a:spLocks noGrp="1" noChangeArrowheads="1"/>
          </p:cNvSpPr>
          <p:nvPr/>
        </p:nvSpPr>
        <p:spPr bwMode="auto">
          <a:xfrm>
            <a:off x="4008705" y="8893045"/>
            <a:ext cx="3066733" cy="468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6" tIns="46968" rIns="93936" bIns="46968"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858FA7ED-745D-44A6-A991-EE62F47DA694}" type="slidenum">
              <a:rPr lang="en-US" sz="1200"/>
              <a:pPr algn="r" eaLnBrk="1" hangingPunct="1"/>
              <a:t>7</a:t>
            </a:fld>
            <a:endParaRPr lang="en-US" sz="1200" dirty="0"/>
          </a:p>
        </p:txBody>
      </p:sp>
      <p:sp>
        <p:nvSpPr>
          <p:cNvPr id="98308" name="Rectangle 2"/>
          <p:cNvSpPr>
            <a:spLocks noGrp="1" noRot="1" noChangeAspect="1" noChangeArrowheads="1" noTextEdit="1"/>
          </p:cNvSpPr>
          <p:nvPr>
            <p:ph type="sldImg"/>
          </p:nvPr>
        </p:nvSpPr>
        <p:spPr>
          <a:ln/>
        </p:spPr>
      </p:sp>
      <p:sp>
        <p:nvSpPr>
          <p:cNvPr id="983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402128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BDBABDD-76AD-4684-9D51-138358163FCB}" type="slidenum">
              <a:rPr lang="en-US"/>
              <a:pPr/>
              <a:t>17</a:t>
            </a:fld>
            <a:endParaRPr lang="en-US"/>
          </a:p>
        </p:txBody>
      </p:sp>
      <p:sp>
        <p:nvSpPr>
          <p:cNvPr id="25602" name="Rectangle 7"/>
          <p:cNvSpPr txBox="1">
            <a:spLocks noGrp="1" noChangeArrowheads="1"/>
          </p:cNvSpPr>
          <p:nvPr/>
        </p:nvSpPr>
        <p:spPr bwMode="auto">
          <a:xfrm>
            <a:off x="4008705" y="8893296"/>
            <a:ext cx="3066733" cy="468154"/>
          </a:xfrm>
          <a:prstGeom prst="rect">
            <a:avLst/>
          </a:prstGeom>
          <a:noFill/>
          <a:ln w="9525">
            <a:noFill/>
            <a:miter lim="800000"/>
            <a:headEnd/>
            <a:tailEnd/>
          </a:ln>
        </p:spPr>
        <p:txBody>
          <a:bodyPr lIns="93936" tIns="46968" rIns="93936" bIns="46968" anchor="b"/>
          <a:lstStyle/>
          <a:p>
            <a:pPr algn="r"/>
            <a:fld id="{E95FBF66-FB58-4E02-9249-2DCC63E20DE7}" type="slidenum">
              <a:rPr lang="en-US" sz="1200"/>
              <a:pPr algn="r"/>
              <a:t>17</a:t>
            </a:fld>
            <a:endParaRPr lang="en-US" sz="1200" dirty="0"/>
          </a:p>
        </p:txBody>
      </p:sp>
      <p:sp>
        <p:nvSpPr>
          <p:cNvPr id="25603" name="Rectangle 2"/>
          <p:cNvSpPr>
            <a:spLocks noGrp="1" noRot="1" noChangeAspect="1" noChangeArrowheads="1" noTextEdit="1"/>
          </p:cNvSpPr>
          <p:nvPr>
            <p:ph type="sldImg"/>
          </p:nvPr>
        </p:nvSpPr>
        <p:spPr>
          <a:xfrm>
            <a:off x="1198563" y="701675"/>
            <a:ext cx="4683125" cy="3511550"/>
          </a:xfrm>
          <a:ln/>
        </p:spPr>
      </p:sp>
      <p:sp>
        <p:nvSpPr>
          <p:cNvPr id="25604"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80727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BDBABDD-76AD-4684-9D51-138358163FCB}" type="slidenum">
              <a:rPr lang="en-US"/>
              <a:pPr/>
              <a:t>18</a:t>
            </a:fld>
            <a:endParaRPr lang="en-US"/>
          </a:p>
        </p:txBody>
      </p:sp>
      <p:sp>
        <p:nvSpPr>
          <p:cNvPr id="25602" name="Rectangle 7"/>
          <p:cNvSpPr txBox="1">
            <a:spLocks noGrp="1" noChangeArrowheads="1"/>
          </p:cNvSpPr>
          <p:nvPr/>
        </p:nvSpPr>
        <p:spPr bwMode="auto">
          <a:xfrm>
            <a:off x="4008705" y="8893296"/>
            <a:ext cx="3066733" cy="468154"/>
          </a:xfrm>
          <a:prstGeom prst="rect">
            <a:avLst/>
          </a:prstGeom>
          <a:noFill/>
          <a:ln w="9525">
            <a:noFill/>
            <a:miter lim="800000"/>
            <a:headEnd/>
            <a:tailEnd/>
          </a:ln>
        </p:spPr>
        <p:txBody>
          <a:bodyPr lIns="93936" tIns="46968" rIns="93936" bIns="46968" anchor="b"/>
          <a:lstStyle/>
          <a:p>
            <a:pPr algn="r"/>
            <a:fld id="{E95FBF66-FB58-4E02-9249-2DCC63E20DE7}" type="slidenum">
              <a:rPr lang="en-US" sz="1200"/>
              <a:pPr algn="r"/>
              <a:t>18</a:t>
            </a:fld>
            <a:endParaRPr lang="en-US" sz="1200" dirty="0"/>
          </a:p>
        </p:txBody>
      </p:sp>
      <p:sp>
        <p:nvSpPr>
          <p:cNvPr id="25603" name="Rectangle 2"/>
          <p:cNvSpPr>
            <a:spLocks noGrp="1" noRot="1" noChangeAspect="1" noChangeArrowheads="1" noTextEdit="1"/>
          </p:cNvSpPr>
          <p:nvPr>
            <p:ph type="sldImg"/>
          </p:nvPr>
        </p:nvSpPr>
        <p:spPr>
          <a:xfrm>
            <a:off x="1198563" y="701675"/>
            <a:ext cx="4683125" cy="3511550"/>
          </a:xfrm>
          <a:ln/>
        </p:spPr>
      </p:sp>
      <p:sp>
        <p:nvSpPr>
          <p:cNvPr id="25604"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89568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254BCF6-4197-4641-87DA-6B9B229046A5}" type="slidenum">
              <a:rPr lang="en-US"/>
              <a:pPr/>
              <a:t>19</a:t>
            </a:fld>
            <a:endParaRPr lang="en-US"/>
          </a:p>
        </p:txBody>
      </p:sp>
      <p:sp>
        <p:nvSpPr>
          <p:cNvPr id="31746" name="Rectangle 7"/>
          <p:cNvSpPr txBox="1">
            <a:spLocks noGrp="1" noChangeArrowheads="1"/>
          </p:cNvSpPr>
          <p:nvPr/>
        </p:nvSpPr>
        <p:spPr bwMode="auto">
          <a:xfrm>
            <a:off x="4008705" y="8893296"/>
            <a:ext cx="3066733" cy="468154"/>
          </a:xfrm>
          <a:prstGeom prst="rect">
            <a:avLst/>
          </a:prstGeom>
          <a:noFill/>
          <a:ln w="9525">
            <a:noFill/>
            <a:miter lim="800000"/>
            <a:headEnd/>
            <a:tailEnd/>
          </a:ln>
        </p:spPr>
        <p:txBody>
          <a:bodyPr lIns="93936" tIns="46968" rIns="93936" bIns="46968" anchor="b"/>
          <a:lstStyle/>
          <a:p>
            <a:pPr algn="r"/>
            <a:fld id="{024575CA-65B6-42B1-A3F4-7C4089FDE1C2}" type="slidenum">
              <a:rPr lang="en-US" sz="1200"/>
              <a:pPr algn="r"/>
              <a:t>19</a:t>
            </a:fld>
            <a:endParaRPr lang="en-US" sz="1200" dirty="0"/>
          </a:p>
        </p:txBody>
      </p:sp>
      <p:sp>
        <p:nvSpPr>
          <p:cNvPr id="31747" name="Rectangle 2"/>
          <p:cNvSpPr>
            <a:spLocks noGrp="1" noRot="1" noChangeAspect="1" noChangeArrowheads="1" noTextEdit="1"/>
          </p:cNvSpPr>
          <p:nvPr>
            <p:ph type="sldImg"/>
          </p:nvPr>
        </p:nvSpPr>
        <p:spPr>
          <a:xfrm>
            <a:off x="1198563" y="701675"/>
            <a:ext cx="4683125" cy="3511550"/>
          </a:xfrm>
          <a:ln/>
        </p:spPr>
      </p:sp>
      <p:sp>
        <p:nvSpPr>
          <p:cNvPr id="31748"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77857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254BCF6-4197-4641-87DA-6B9B229046A5}" type="slidenum">
              <a:rPr lang="en-US"/>
              <a:pPr/>
              <a:t>20</a:t>
            </a:fld>
            <a:endParaRPr lang="en-US"/>
          </a:p>
        </p:txBody>
      </p:sp>
      <p:sp>
        <p:nvSpPr>
          <p:cNvPr id="31746" name="Rectangle 7"/>
          <p:cNvSpPr txBox="1">
            <a:spLocks noGrp="1" noChangeArrowheads="1"/>
          </p:cNvSpPr>
          <p:nvPr/>
        </p:nvSpPr>
        <p:spPr bwMode="auto">
          <a:xfrm>
            <a:off x="4008705" y="8893296"/>
            <a:ext cx="3066733" cy="468154"/>
          </a:xfrm>
          <a:prstGeom prst="rect">
            <a:avLst/>
          </a:prstGeom>
          <a:noFill/>
          <a:ln w="9525">
            <a:noFill/>
            <a:miter lim="800000"/>
            <a:headEnd/>
            <a:tailEnd/>
          </a:ln>
        </p:spPr>
        <p:txBody>
          <a:bodyPr lIns="93936" tIns="46968" rIns="93936" bIns="46968" anchor="b"/>
          <a:lstStyle/>
          <a:p>
            <a:pPr algn="r"/>
            <a:fld id="{024575CA-65B6-42B1-A3F4-7C4089FDE1C2}" type="slidenum">
              <a:rPr lang="en-US" sz="1200"/>
              <a:pPr algn="r"/>
              <a:t>20</a:t>
            </a:fld>
            <a:endParaRPr lang="en-US" sz="1200" dirty="0"/>
          </a:p>
        </p:txBody>
      </p:sp>
      <p:sp>
        <p:nvSpPr>
          <p:cNvPr id="31747" name="Rectangle 2"/>
          <p:cNvSpPr>
            <a:spLocks noGrp="1" noRot="1" noChangeAspect="1" noChangeArrowheads="1" noTextEdit="1"/>
          </p:cNvSpPr>
          <p:nvPr>
            <p:ph type="sldImg"/>
          </p:nvPr>
        </p:nvSpPr>
        <p:spPr>
          <a:xfrm>
            <a:off x="1198563" y="701675"/>
            <a:ext cx="4683125" cy="3511550"/>
          </a:xfrm>
          <a:ln/>
        </p:spPr>
      </p:sp>
      <p:sp>
        <p:nvSpPr>
          <p:cNvPr id="31748"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27781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avi"/><Relationship Id="rId1" Type="http://schemas.microsoft.com/office/2007/relationships/media" Target="../media/media2.avi"/><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207" name="Picture 15" descr="D:\nicks computer\pres pro stuff\medical animated\dna\DNA_tit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195" name="Rectangle 3"/>
          <p:cNvSpPr>
            <a:spLocks noGrp="1" noChangeArrowheads="1"/>
          </p:cNvSpPr>
          <p:nvPr>
            <p:ph type="ctrTitle"/>
          </p:nvPr>
        </p:nvSpPr>
        <p:spPr>
          <a:xfrm>
            <a:off x="1524000" y="2444706"/>
            <a:ext cx="7390474" cy="1143476"/>
          </a:xfrm>
        </p:spPr>
        <p:txBody>
          <a:bodyPr/>
          <a:lstStyle>
            <a:lvl1pPr algn="r">
              <a:defRPr>
                <a:solidFill>
                  <a:srgbClr val="FF0000"/>
                </a:solidFill>
              </a:defRPr>
            </a:lvl1pPr>
          </a:lstStyle>
          <a:p>
            <a:pPr lvl="0"/>
            <a:r>
              <a:rPr lang="en-US" noProof="0" dirty="0" smtClean="0"/>
              <a:t>Click to edit Master title style</a:t>
            </a:r>
          </a:p>
        </p:txBody>
      </p:sp>
      <p:sp>
        <p:nvSpPr>
          <p:cNvPr id="8196" name="Rectangle 4"/>
          <p:cNvSpPr>
            <a:spLocks noGrp="1" noChangeArrowheads="1"/>
          </p:cNvSpPr>
          <p:nvPr>
            <p:ph type="subTitle" idx="1"/>
          </p:nvPr>
        </p:nvSpPr>
        <p:spPr>
          <a:xfrm>
            <a:off x="1528768" y="3669883"/>
            <a:ext cx="7386632" cy="1752378"/>
          </a:xfrm>
        </p:spPr>
        <p:txBody>
          <a:bodyPr/>
          <a:lstStyle>
            <a:lvl1pPr marL="0" indent="0" algn="r">
              <a:buFontTx/>
              <a:buNone/>
              <a:defRPr sz="2000"/>
            </a:lvl1pPr>
          </a:lstStyle>
          <a:p>
            <a:pPr lvl="0"/>
            <a:r>
              <a:rPr lang="en-US" noProof="0" smtClean="0"/>
              <a:t>Click to edit Master subtitle style</a:t>
            </a:r>
          </a:p>
        </p:txBody>
      </p:sp>
      <p:pic>
        <p:nvPicPr>
          <p:cNvPr id="8208" name="PPP_AMEDI_TLE_dna.avi">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5" cstate="print">
            <a:extLst>
              <a:ext uri="{28A0092B-C50C-407E-A947-70E740481C1C}">
                <a14:useLocalDpi xmlns:a14="http://schemas.microsoft.com/office/drawing/2010/main" val="0"/>
              </a:ext>
            </a:extLst>
          </a:blip>
          <a:srcRect/>
          <a:stretch>
            <a:fillRect/>
          </a:stretch>
        </p:blipFill>
        <p:spPr bwMode="auto">
          <a:xfrm>
            <a:off x="0" y="102913"/>
            <a:ext cx="1281361" cy="6755087"/>
          </a:xfrm>
          <a:prstGeom prst="rect">
            <a:avLst/>
          </a:prstGeom>
          <a:noFill/>
          <a:extLst>
            <a:ext uri="{909E8E84-426E-40DD-AFC4-6F175D3DCCD1}">
              <a14:hiddenFill xmlns:a14="http://schemas.microsoft.com/office/drawing/2010/main">
                <a:solidFill>
                  <a:srgbClr val="FFFFFF"/>
                </a:solidFill>
              </a14:hiddenFill>
            </a:ext>
          </a:extLst>
        </p:spPr>
      </p:pic>
      <p:sp>
        <p:nvSpPr>
          <p:cNvPr id="8" name="Date Placeholder 1"/>
          <p:cNvSpPr>
            <a:spLocks noGrp="1"/>
          </p:cNvSpPr>
          <p:nvPr>
            <p:ph type="dt" sz="half" idx="2"/>
          </p:nvPr>
        </p:nvSpPr>
        <p:spPr>
          <a:xfrm>
            <a:off x="2286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9" name="Footer Placeholder 2"/>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0" name="Slide Number Placeholder 3"/>
          <p:cNvSpPr>
            <a:spLocks noGrp="1"/>
          </p:cNvSpPr>
          <p:nvPr>
            <p:ph type="sldNum" sz="quarter" idx="4"/>
          </p:nvPr>
        </p:nvSpPr>
        <p:spPr>
          <a:xfrm>
            <a:off x="6754906"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ABEAF4-AF89-4D9B-94E8-2DE7D3615025}" type="slidenum">
              <a:rPr lang="en-US" smtClean="0"/>
              <a:pPr/>
              <a:t>‹#›</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 fill="hold"/>
                                        <p:tgtEl>
                                          <p:spTgt spid="820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208"/>
                </p:tgtEl>
              </p:cMediaNode>
            </p:video>
            <p:seq concurrent="1" nextAc="seek">
              <p:cTn id="8" restart="whenNotActive" fill="hold" evtFilter="cancelBubble" nodeType="interactiveSeq">
                <p:stCondLst>
                  <p:cond evt="onClick" delay="0">
                    <p:tgtEl>
                      <p:spTgt spid="820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208"/>
                                        </p:tgtEl>
                                      </p:cBhvr>
                                    </p:cmd>
                                  </p:childTnLst>
                                </p:cTn>
                              </p:par>
                            </p:childTnLst>
                          </p:cTn>
                        </p:par>
                      </p:childTnLst>
                    </p:cTn>
                  </p:par>
                </p:childTnLst>
              </p:cTn>
              <p:nextCondLst>
                <p:cond evt="onClick" delay="0">
                  <p:tgtEl>
                    <p:spTgt spid="8208"/>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447800"/>
            <a:ext cx="8229600" cy="48940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1"/>
          <p:cNvSpPr>
            <a:spLocks noGrp="1"/>
          </p:cNvSpPr>
          <p:nvPr>
            <p:ph type="dt" sz="half" idx="2"/>
          </p:nvPr>
        </p:nvSpPr>
        <p:spPr>
          <a:xfrm>
            <a:off x="2286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7" name="Footer Placeholder 2"/>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8" name="Slide Number Placeholder 3"/>
          <p:cNvSpPr>
            <a:spLocks noGrp="1"/>
          </p:cNvSpPr>
          <p:nvPr>
            <p:ph type="sldNum" sz="quarter" idx="4"/>
          </p:nvPr>
        </p:nvSpPr>
        <p:spPr>
          <a:xfrm>
            <a:off x="6754906"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0F67AA-361C-42B4-BF9F-7D4B62C23D11}" type="slidenum">
              <a:rPr lang="en-US" smtClean="0"/>
              <a:pPr/>
              <a:t>‹#›</a:t>
            </a:fld>
            <a:endParaRPr lang="en-US"/>
          </a:p>
        </p:txBody>
      </p:sp>
    </p:spTree>
    <p:extLst>
      <p:ext uri="{BB962C8B-B14F-4D97-AF65-F5344CB8AC3E}">
        <p14:creationId xmlns:p14="http://schemas.microsoft.com/office/powerpoint/2010/main" val="636837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64010" y="1295400"/>
            <a:ext cx="2010708" cy="4953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295400"/>
            <a:ext cx="6098122" cy="4953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1"/>
          <p:cNvSpPr>
            <a:spLocks noGrp="1"/>
          </p:cNvSpPr>
          <p:nvPr>
            <p:ph type="dt" sz="half" idx="2"/>
          </p:nvPr>
        </p:nvSpPr>
        <p:spPr>
          <a:xfrm>
            <a:off x="2286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7" name="Footer Placeholder 2"/>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8" name="Slide Number Placeholder 3"/>
          <p:cNvSpPr>
            <a:spLocks noGrp="1"/>
          </p:cNvSpPr>
          <p:nvPr>
            <p:ph type="sldNum" sz="quarter" idx="4"/>
          </p:nvPr>
        </p:nvSpPr>
        <p:spPr>
          <a:xfrm>
            <a:off x="6754906"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77F8F0-F196-4F2B-B7C1-765DE13DE79A}" type="slidenum">
              <a:rPr lang="en-US" smtClean="0"/>
              <a:pPr/>
              <a:t>‹#›</a:t>
            </a:fld>
            <a:endParaRPr lang="en-US"/>
          </a:p>
        </p:txBody>
      </p:sp>
    </p:spTree>
    <p:extLst>
      <p:ext uri="{BB962C8B-B14F-4D97-AF65-F5344CB8AC3E}">
        <p14:creationId xmlns:p14="http://schemas.microsoft.com/office/powerpoint/2010/main" val="3332415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1"/>
          <p:cNvSpPr>
            <a:spLocks noGrp="1"/>
          </p:cNvSpPr>
          <p:nvPr>
            <p:ph type="dt" sz="half" idx="2"/>
          </p:nvPr>
        </p:nvSpPr>
        <p:spPr>
          <a:xfrm>
            <a:off x="2286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7" name="Footer Placeholder 2"/>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8" name="Slide Number Placeholder 3"/>
          <p:cNvSpPr>
            <a:spLocks noGrp="1"/>
          </p:cNvSpPr>
          <p:nvPr>
            <p:ph type="sldNum" sz="quarter" idx="4"/>
          </p:nvPr>
        </p:nvSpPr>
        <p:spPr>
          <a:xfrm>
            <a:off x="6754906"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E8E894-0020-42C3-BA28-05DCE601266B}" type="slidenum">
              <a:rPr lang="en-US" smtClean="0"/>
              <a:pPr/>
              <a:t>‹#›</a:t>
            </a:fld>
            <a:endParaRPr lang="en-US"/>
          </a:p>
        </p:txBody>
      </p:sp>
    </p:spTree>
    <p:extLst>
      <p:ext uri="{BB962C8B-B14F-4D97-AF65-F5344CB8AC3E}">
        <p14:creationId xmlns:p14="http://schemas.microsoft.com/office/powerpoint/2010/main" val="187386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96" y="4406673"/>
            <a:ext cx="7772543" cy="1362166"/>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196" y="2907289"/>
            <a:ext cx="7772543" cy="1499384"/>
          </a:xfrm>
        </p:spPr>
        <p:txBody>
          <a:bodyPr anchor="b"/>
          <a:lstStyle>
            <a:lvl1pPr marL="0" indent="0">
              <a:buNone/>
              <a:defRPr sz="1800"/>
            </a:lvl1pPr>
            <a:lvl2pPr marL="411754" indent="0">
              <a:buNone/>
              <a:defRPr sz="1600"/>
            </a:lvl2pPr>
            <a:lvl3pPr marL="823509" indent="0">
              <a:buNone/>
              <a:defRPr sz="1400"/>
            </a:lvl3pPr>
            <a:lvl4pPr marL="1235263" indent="0">
              <a:buNone/>
              <a:defRPr sz="1300"/>
            </a:lvl4pPr>
            <a:lvl5pPr marL="1647017" indent="0">
              <a:buNone/>
              <a:defRPr sz="1300"/>
            </a:lvl5pPr>
            <a:lvl6pPr marL="2058772" indent="0">
              <a:buNone/>
              <a:defRPr sz="1300"/>
            </a:lvl6pPr>
            <a:lvl7pPr marL="2470526" indent="0">
              <a:buNone/>
              <a:defRPr sz="1300"/>
            </a:lvl7pPr>
            <a:lvl8pPr marL="2882280" indent="0">
              <a:buNone/>
              <a:defRPr sz="1300"/>
            </a:lvl8pPr>
            <a:lvl9pPr marL="3294035" indent="0">
              <a:buNone/>
              <a:defRPr sz="1300"/>
            </a:lvl9pPr>
          </a:lstStyle>
          <a:p>
            <a:pPr lvl="0"/>
            <a:r>
              <a:rPr lang="en-US" smtClean="0"/>
              <a:t>Click to edit Master text styles</a:t>
            </a:r>
          </a:p>
        </p:txBody>
      </p:sp>
      <p:sp>
        <p:nvSpPr>
          <p:cNvPr id="6" name="Date Placeholder 1"/>
          <p:cNvSpPr>
            <a:spLocks noGrp="1"/>
          </p:cNvSpPr>
          <p:nvPr>
            <p:ph type="dt" sz="half" idx="2"/>
          </p:nvPr>
        </p:nvSpPr>
        <p:spPr>
          <a:xfrm>
            <a:off x="2286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7" name="Footer Placeholder 2"/>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8" name="Slide Number Placeholder 3"/>
          <p:cNvSpPr>
            <a:spLocks noGrp="1"/>
          </p:cNvSpPr>
          <p:nvPr>
            <p:ph type="sldNum" sz="quarter" idx="4"/>
          </p:nvPr>
        </p:nvSpPr>
        <p:spPr>
          <a:xfrm>
            <a:off x="6754906"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14399E-A128-4438-864D-F996B2D1A9FA}" type="slidenum">
              <a:rPr lang="en-US" smtClean="0"/>
              <a:pPr/>
              <a:t>‹#›</a:t>
            </a:fld>
            <a:endParaRPr lang="en-US"/>
          </a:p>
        </p:txBody>
      </p:sp>
    </p:spTree>
    <p:extLst>
      <p:ext uri="{BB962C8B-B14F-4D97-AF65-F5344CB8AC3E}">
        <p14:creationId xmlns:p14="http://schemas.microsoft.com/office/powerpoint/2010/main" val="279341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532259"/>
            <a:ext cx="4267200" cy="4792341"/>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32259"/>
            <a:ext cx="4267200" cy="4792341"/>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1"/>
          <p:cNvSpPr>
            <a:spLocks noGrp="1"/>
          </p:cNvSpPr>
          <p:nvPr>
            <p:ph type="dt" sz="half" idx="10"/>
          </p:nvPr>
        </p:nvSpPr>
        <p:spPr>
          <a:xfrm>
            <a:off x="2286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8" name="Footer Placeholder 2"/>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9" name="Slide Number Placeholder 3"/>
          <p:cNvSpPr>
            <a:spLocks noGrp="1"/>
          </p:cNvSpPr>
          <p:nvPr>
            <p:ph type="sldNum" sz="quarter" idx="4"/>
          </p:nvPr>
        </p:nvSpPr>
        <p:spPr>
          <a:xfrm>
            <a:off x="6754906"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8201EA-B093-4D8B-8DE8-BACE6E69CADB}" type="slidenum">
              <a:rPr lang="en-US" smtClean="0"/>
              <a:pPr/>
              <a:t>‹#›</a:t>
            </a:fld>
            <a:endParaRPr lang="en-US"/>
          </a:p>
        </p:txBody>
      </p:sp>
    </p:spTree>
    <p:extLst>
      <p:ext uri="{BB962C8B-B14F-4D97-AF65-F5344CB8AC3E}">
        <p14:creationId xmlns:p14="http://schemas.microsoft.com/office/powerpoint/2010/main" val="3827311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1" y="1657342"/>
            <a:ext cx="4269036" cy="640347"/>
          </a:xfrm>
        </p:spPr>
        <p:txBody>
          <a:bodyPr anchor="b"/>
          <a:lstStyle>
            <a:lvl1pPr marL="0" indent="0">
              <a:buNone/>
              <a:defRPr sz="2200" b="1"/>
            </a:lvl1pPr>
            <a:lvl2pPr marL="411754" indent="0">
              <a:buNone/>
              <a:defRPr sz="1800" b="1"/>
            </a:lvl2pPr>
            <a:lvl3pPr marL="823509" indent="0">
              <a:buNone/>
              <a:defRPr sz="1600" b="1"/>
            </a:lvl3pPr>
            <a:lvl4pPr marL="1235263" indent="0">
              <a:buNone/>
              <a:defRPr sz="1400" b="1"/>
            </a:lvl4pPr>
            <a:lvl5pPr marL="1647017" indent="0">
              <a:buNone/>
              <a:defRPr sz="1400" b="1"/>
            </a:lvl5pPr>
            <a:lvl6pPr marL="2058772" indent="0">
              <a:buNone/>
              <a:defRPr sz="1400" b="1"/>
            </a:lvl6pPr>
            <a:lvl7pPr marL="2470526" indent="0">
              <a:buNone/>
              <a:defRPr sz="1400" b="1"/>
            </a:lvl7pPr>
            <a:lvl8pPr marL="2882280" indent="0">
              <a:buNone/>
              <a:defRPr sz="1400" b="1"/>
            </a:lvl8pPr>
            <a:lvl9pPr marL="3294035"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228601" y="2297689"/>
            <a:ext cx="4269036" cy="3950711"/>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934" y="1657342"/>
            <a:ext cx="4270465" cy="640347"/>
          </a:xfrm>
        </p:spPr>
        <p:txBody>
          <a:bodyPr anchor="b"/>
          <a:lstStyle>
            <a:lvl1pPr marL="0" indent="0">
              <a:buNone/>
              <a:defRPr sz="2200" b="1"/>
            </a:lvl1pPr>
            <a:lvl2pPr marL="411754" indent="0">
              <a:buNone/>
              <a:defRPr sz="1800" b="1"/>
            </a:lvl2pPr>
            <a:lvl3pPr marL="823509" indent="0">
              <a:buNone/>
              <a:defRPr sz="1600" b="1"/>
            </a:lvl3pPr>
            <a:lvl4pPr marL="1235263" indent="0">
              <a:buNone/>
              <a:defRPr sz="1400" b="1"/>
            </a:lvl4pPr>
            <a:lvl5pPr marL="1647017" indent="0">
              <a:buNone/>
              <a:defRPr sz="1400" b="1"/>
            </a:lvl5pPr>
            <a:lvl6pPr marL="2058772" indent="0">
              <a:buNone/>
              <a:defRPr sz="1400" b="1"/>
            </a:lvl6pPr>
            <a:lvl7pPr marL="2470526" indent="0">
              <a:buNone/>
              <a:defRPr sz="1400" b="1"/>
            </a:lvl7pPr>
            <a:lvl8pPr marL="2882280" indent="0">
              <a:buNone/>
              <a:defRPr sz="1400" b="1"/>
            </a:lvl8pPr>
            <a:lvl9pPr marL="3294035"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4934" y="2297689"/>
            <a:ext cx="4270465" cy="3950711"/>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Rectangle 2"/>
          <p:cNvSpPr>
            <a:spLocks noGrp="1" noChangeArrowheads="1"/>
          </p:cNvSpPr>
          <p:nvPr>
            <p:ph type="title"/>
          </p:nvPr>
        </p:nvSpPr>
        <p:spPr bwMode="auto">
          <a:xfrm>
            <a:off x="228601" y="168663"/>
            <a:ext cx="8188914" cy="939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ctr" anchorCtr="0" compatLnSpc="1">
            <a:prstTxWarp prst="textNoShape">
              <a:avLst/>
            </a:prstTxWarp>
          </a:bodyPr>
          <a:lstStyle/>
          <a:p>
            <a:pPr lvl="0"/>
            <a:r>
              <a:rPr lang="en-US" smtClean="0"/>
              <a:t>Click to edit Master title style</a:t>
            </a:r>
            <a:endParaRPr lang="en-US" dirty="0" smtClean="0"/>
          </a:p>
        </p:txBody>
      </p:sp>
      <p:sp>
        <p:nvSpPr>
          <p:cNvPr id="10" name="Date Placeholder 1"/>
          <p:cNvSpPr>
            <a:spLocks noGrp="1"/>
          </p:cNvSpPr>
          <p:nvPr>
            <p:ph type="dt" sz="half" idx="10"/>
          </p:nvPr>
        </p:nvSpPr>
        <p:spPr>
          <a:xfrm>
            <a:off x="2286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11" name="Footer Placeholder 2"/>
          <p:cNvSpPr>
            <a:spLocks noGrp="1"/>
          </p:cNvSpPr>
          <p:nvPr>
            <p:ph type="ftr" sz="quarter" idx="11"/>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2" name="Slide Number Placeholder 3"/>
          <p:cNvSpPr>
            <a:spLocks noGrp="1"/>
          </p:cNvSpPr>
          <p:nvPr>
            <p:ph type="sldNum" sz="quarter" idx="12"/>
          </p:nvPr>
        </p:nvSpPr>
        <p:spPr>
          <a:xfrm>
            <a:off x="6754906"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15E019-0777-45A0-BC38-5163DC501CF0}" type="slidenum">
              <a:rPr lang="en-US" smtClean="0"/>
              <a:pPr/>
              <a:t>‹#›</a:t>
            </a:fld>
            <a:endParaRPr lang="en-US"/>
          </a:p>
        </p:txBody>
      </p:sp>
    </p:spTree>
    <p:extLst>
      <p:ext uri="{BB962C8B-B14F-4D97-AF65-F5344CB8AC3E}">
        <p14:creationId xmlns:p14="http://schemas.microsoft.com/office/powerpoint/2010/main" val="2115270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1"/>
          <p:cNvSpPr>
            <a:spLocks noGrp="1"/>
          </p:cNvSpPr>
          <p:nvPr>
            <p:ph type="dt" sz="half" idx="2"/>
          </p:nvPr>
        </p:nvSpPr>
        <p:spPr>
          <a:xfrm>
            <a:off x="2286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6" name="Footer Placeholder 2"/>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7" name="Slide Number Placeholder 3"/>
          <p:cNvSpPr>
            <a:spLocks noGrp="1"/>
          </p:cNvSpPr>
          <p:nvPr>
            <p:ph type="sldNum" sz="quarter" idx="4"/>
          </p:nvPr>
        </p:nvSpPr>
        <p:spPr>
          <a:xfrm>
            <a:off x="6754906"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38A77B-F978-4F3B-9EBA-25D0AC044531}" type="slidenum">
              <a:rPr lang="en-US" smtClean="0"/>
              <a:pPr/>
              <a:t>‹#›</a:t>
            </a:fld>
            <a:endParaRPr lang="en-US"/>
          </a:p>
        </p:txBody>
      </p:sp>
    </p:spTree>
    <p:extLst>
      <p:ext uri="{BB962C8B-B14F-4D97-AF65-F5344CB8AC3E}">
        <p14:creationId xmlns:p14="http://schemas.microsoft.com/office/powerpoint/2010/main" val="3247790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Date Placeholder 1"/>
          <p:cNvSpPr>
            <a:spLocks noGrp="1"/>
          </p:cNvSpPr>
          <p:nvPr>
            <p:ph type="dt" sz="half" idx="2"/>
          </p:nvPr>
        </p:nvSpPr>
        <p:spPr>
          <a:xfrm>
            <a:off x="2286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2"/>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3"/>
          <p:cNvSpPr>
            <a:spLocks noGrp="1"/>
          </p:cNvSpPr>
          <p:nvPr>
            <p:ph type="sldNum" sz="quarter" idx="4"/>
          </p:nvPr>
        </p:nvSpPr>
        <p:spPr>
          <a:xfrm>
            <a:off x="6754906"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346351-05A5-4FA6-B42B-D307B0C7ED29}" type="slidenum">
              <a:rPr lang="en-US" smtClean="0"/>
              <a:pPr/>
              <a:t>‹#›</a:t>
            </a:fld>
            <a:endParaRPr lang="en-US"/>
          </a:p>
        </p:txBody>
      </p:sp>
    </p:spTree>
    <p:extLst>
      <p:ext uri="{BB962C8B-B14F-4D97-AF65-F5344CB8AC3E}">
        <p14:creationId xmlns:p14="http://schemas.microsoft.com/office/powerpoint/2010/main" val="1452366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09631"/>
            <a:ext cx="3236511" cy="1162057"/>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05200" y="1295400"/>
            <a:ext cx="5111144" cy="5029200"/>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28600" y="2471688"/>
            <a:ext cx="3236511" cy="3852912"/>
          </a:xfrm>
        </p:spPr>
        <p:txBody>
          <a:bodyPr/>
          <a:lstStyle>
            <a:lvl1pPr marL="0" indent="0">
              <a:buNone/>
              <a:defRPr sz="1300"/>
            </a:lvl1pPr>
            <a:lvl2pPr marL="411754" indent="0">
              <a:buNone/>
              <a:defRPr sz="1100"/>
            </a:lvl2pPr>
            <a:lvl3pPr marL="823509" indent="0">
              <a:buNone/>
              <a:defRPr sz="900"/>
            </a:lvl3pPr>
            <a:lvl4pPr marL="1235263" indent="0">
              <a:buNone/>
              <a:defRPr sz="800"/>
            </a:lvl4pPr>
            <a:lvl5pPr marL="1647017" indent="0">
              <a:buNone/>
              <a:defRPr sz="800"/>
            </a:lvl5pPr>
            <a:lvl6pPr marL="2058772" indent="0">
              <a:buNone/>
              <a:defRPr sz="800"/>
            </a:lvl6pPr>
            <a:lvl7pPr marL="2470526" indent="0">
              <a:buNone/>
              <a:defRPr sz="800"/>
            </a:lvl7pPr>
            <a:lvl8pPr marL="2882280" indent="0">
              <a:buNone/>
              <a:defRPr sz="800"/>
            </a:lvl8pPr>
            <a:lvl9pPr marL="3294035" indent="0">
              <a:buNone/>
              <a:defRPr sz="800"/>
            </a:lvl9pPr>
          </a:lstStyle>
          <a:p>
            <a:pPr lvl="0"/>
            <a:r>
              <a:rPr lang="en-US" smtClean="0"/>
              <a:t>Click to edit Master text styles</a:t>
            </a:r>
          </a:p>
        </p:txBody>
      </p:sp>
      <p:sp>
        <p:nvSpPr>
          <p:cNvPr id="7" name="Date Placeholder 1"/>
          <p:cNvSpPr>
            <a:spLocks noGrp="1"/>
          </p:cNvSpPr>
          <p:nvPr>
            <p:ph type="dt" sz="half" idx="10"/>
          </p:nvPr>
        </p:nvSpPr>
        <p:spPr>
          <a:xfrm>
            <a:off x="2286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8" name="Footer Placeholder 2"/>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9" name="Slide Number Placeholder 3"/>
          <p:cNvSpPr>
            <a:spLocks noGrp="1"/>
          </p:cNvSpPr>
          <p:nvPr>
            <p:ph type="sldNum" sz="quarter" idx="4"/>
          </p:nvPr>
        </p:nvSpPr>
        <p:spPr>
          <a:xfrm>
            <a:off x="6754906"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310EE5-590C-47FC-827E-E3E474CE3209}" type="slidenum">
              <a:rPr lang="en-US" smtClean="0"/>
              <a:pPr/>
              <a:t>‹#›</a:t>
            </a:fld>
            <a:endParaRPr lang="en-US"/>
          </a:p>
        </p:txBody>
      </p:sp>
    </p:spTree>
    <p:extLst>
      <p:ext uri="{BB962C8B-B14F-4D97-AF65-F5344CB8AC3E}">
        <p14:creationId xmlns:p14="http://schemas.microsoft.com/office/powerpoint/2010/main" val="1677707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904" y="4801172"/>
            <a:ext cx="5487258" cy="566021"/>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1904" y="613190"/>
            <a:ext cx="5487258" cy="4115085"/>
          </a:xfrm>
        </p:spPr>
        <p:txBody>
          <a:bodyPr/>
          <a:lstStyle>
            <a:lvl1pPr marL="0" indent="0">
              <a:buNone/>
              <a:defRPr sz="2900"/>
            </a:lvl1pPr>
            <a:lvl2pPr marL="411754" indent="0">
              <a:buNone/>
              <a:defRPr sz="2500"/>
            </a:lvl2pPr>
            <a:lvl3pPr marL="823509" indent="0">
              <a:buNone/>
              <a:defRPr sz="2200"/>
            </a:lvl3pPr>
            <a:lvl4pPr marL="1235263" indent="0">
              <a:buNone/>
              <a:defRPr sz="1800"/>
            </a:lvl4pPr>
            <a:lvl5pPr marL="1647017" indent="0">
              <a:buNone/>
              <a:defRPr sz="1800"/>
            </a:lvl5pPr>
            <a:lvl6pPr marL="2058772" indent="0">
              <a:buNone/>
              <a:defRPr sz="1800"/>
            </a:lvl6pPr>
            <a:lvl7pPr marL="2470526" indent="0">
              <a:buNone/>
              <a:defRPr sz="1800"/>
            </a:lvl7pPr>
            <a:lvl8pPr marL="2882280" indent="0">
              <a:buNone/>
              <a:defRPr sz="1800"/>
            </a:lvl8pPr>
            <a:lvl9pPr marL="3294035" indent="0">
              <a:buNone/>
              <a:defRPr sz="1800"/>
            </a:lvl9pPr>
          </a:lstStyle>
          <a:p>
            <a:r>
              <a:rPr lang="en-US" smtClean="0"/>
              <a:t>Click icon to add picture</a:t>
            </a:r>
            <a:endParaRPr lang="en-US"/>
          </a:p>
        </p:txBody>
      </p:sp>
      <p:sp>
        <p:nvSpPr>
          <p:cNvPr id="4" name="Text Placeholder 3"/>
          <p:cNvSpPr>
            <a:spLocks noGrp="1"/>
          </p:cNvSpPr>
          <p:nvPr>
            <p:ph type="body" sz="half" idx="2"/>
          </p:nvPr>
        </p:nvSpPr>
        <p:spPr>
          <a:xfrm>
            <a:off x="1791904" y="5367193"/>
            <a:ext cx="5487258" cy="804721"/>
          </a:xfrm>
        </p:spPr>
        <p:txBody>
          <a:bodyPr/>
          <a:lstStyle>
            <a:lvl1pPr marL="0" indent="0">
              <a:buNone/>
              <a:defRPr sz="1300"/>
            </a:lvl1pPr>
            <a:lvl2pPr marL="411754" indent="0">
              <a:buNone/>
              <a:defRPr sz="1100"/>
            </a:lvl2pPr>
            <a:lvl3pPr marL="823509" indent="0">
              <a:buNone/>
              <a:defRPr sz="900"/>
            </a:lvl3pPr>
            <a:lvl4pPr marL="1235263" indent="0">
              <a:buNone/>
              <a:defRPr sz="800"/>
            </a:lvl4pPr>
            <a:lvl5pPr marL="1647017" indent="0">
              <a:buNone/>
              <a:defRPr sz="800"/>
            </a:lvl5pPr>
            <a:lvl6pPr marL="2058772" indent="0">
              <a:buNone/>
              <a:defRPr sz="800"/>
            </a:lvl6pPr>
            <a:lvl7pPr marL="2470526" indent="0">
              <a:buNone/>
              <a:defRPr sz="800"/>
            </a:lvl7pPr>
            <a:lvl8pPr marL="2882280" indent="0">
              <a:buNone/>
              <a:defRPr sz="800"/>
            </a:lvl8pPr>
            <a:lvl9pPr marL="3294035" indent="0">
              <a:buNone/>
              <a:defRPr sz="800"/>
            </a:lvl9pPr>
          </a:lstStyle>
          <a:p>
            <a:pPr lvl="0"/>
            <a:r>
              <a:rPr lang="en-US" smtClean="0"/>
              <a:t>Click to edit Master text styles</a:t>
            </a:r>
          </a:p>
        </p:txBody>
      </p:sp>
      <p:sp>
        <p:nvSpPr>
          <p:cNvPr id="7" name="Date Placeholder 1"/>
          <p:cNvSpPr>
            <a:spLocks noGrp="1"/>
          </p:cNvSpPr>
          <p:nvPr>
            <p:ph type="dt" sz="half" idx="10"/>
          </p:nvPr>
        </p:nvSpPr>
        <p:spPr>
          <a:xfrm>
            <a:off x="2286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8" name="Footer Placeholder 2"/>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9" name="Slide Number Placeholder 3"/>
          <p:cNvSpPr>
            <a:spLocks noGrp="1"/>
          </p:cNvSpPr>
          <p:nvPr>
            <p:ph type="sldNum" sz="quarter" idx="4"/>
          </p:nvPr>
        </p:nvSpPr>
        <p:spPr>
          <a:xfrm>
            <a:off x="6754906"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FAAD5E-E219-4600-92D8-1F6BCF5F5EF5}" type="slidenum">
              <a:rPr lang="en-US" smtClean="0"/>
              <a:pPr/>
              <a:t>‹#›</a:t>
            </a:fld>
            <a:endParaRPr lang="en-US"/>
          </a:p>
        </p:txBody>
      </p:sp>
    </p:spTree>
    <p:extLst>
      <p:ext uri="{BB962C8B-B14F-4D97-AF65-F5344CB8AC3E}">
        <p14:creationId xmlns:p14="http://schemas.microsoft.com/office/powerpoint/2010/main" val="4040971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microsoft.com/office/2007/relationships/media" Target="../media/media1.avi"/><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ideo" Target="../media/media1.avi"/></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5" name="Picture 11" descr="D:\nicks computer\pres pro stuff\medical animated\dna\DNA_txt.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228601" y="168663"/>
            <a:ext cx="8188914" cy="939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ctr" anchorCtr="0" compatLnSpc="1">
            <a:prstTxWarp prst="textNoShape">
              <a:avLst/>
            </a:prstTxWarp>
          </a:bodyPr>
          <a:lstStyle/>
          <a:p>
            <a:pPr lvl="0"/>
            <a:r>
              <a:rPr lang="en-US" dirty="0" smtClean="0"/>
              <a:t>Click to edit Master title style</a:t>
            </a:r>
          </a:p>
        </p:txBody>
      </p:sp>
      <p:pic>
        <p:nvPicPr>
          <p:cNvPr id="1036" name="PPP_AMEDI_TXT_dna.avi">
            <a:hlinkClick r:id="" action="ppaction://media"/>
          </p:cNvPr>
          <p:cNvPicPr>
            <a:picLocks noChangeAspect="1" noChangeArrowheads="1"/>
          </p:cNvPicPr>
          <p:nvPr>
            <a:videoFile r:link="rId14"/>
            <p:extLst>
              <p:ext uri="{DAA4B4D4-6D71-4841-9C94-3DE7FCFB9230}">
                <p14:media xmlns:p14="http://schemas.microsoft.com/office/powerpoint/2010/main" r:embed="rId13"/>
              </p:ext>
            </p:extLst>
          </p:nvPr>
        </p:nvPicPr>
        <p:blipFill>
          <a:blip r:embed="rId16" cstate="print">
            <a:extLst>
              <a:ext uri="{28A0092B-C50C-407E-A947-70E740481C1C}">
                <a14:useLocalDpi xmlns:a14="http://schemas.microsoft.com/office/drawing/2010/main" val="0"/>
              </a:ext>
            </a:extLst>
          </a:blip>
          <a:srcRect/>
          <a:stretch>
            <a:fillRect/>
          </a:stretch>
        </p:blipFill>
        <p:spPr bwMode="auto">
          <a:xfrm>
            <a:off x="8457556" y="0"/>
            <a:ext cx="686444" cy="2175464"/>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2"/>
          </p:nvPr>
        </p:nvSpPr>
        <p:spPr>
          <a:xfrm>
            <a:off x="2286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3" name="Footer Placeholder 2"/>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4" name="Slide Number Placeholder 3"/>
          <p:cNvSpPr>
            <a:spLocks noGrp="1"/>
          </p:cNvSpPr>
          <p:nvPr>
            <p:ph type="sldNum" sz="quarter" idx="4"/>
          </p:nvPr>
        </p:nvSpPr>
        <p:spPr>
          <a:xfrm>
            <a:off x="6754906"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44D97B-8728-4D4C-B52E-EF9B44223A04}" type="slidenum">
              <a:rPr lang="en-US" smtClean="0"/>
              <a:pPr/>
              <a:t>‹#›</a:t>
            </a:fld>
            <a:endParaRPr lang="en-US"/>
          </a:p>
        </p:txBody>
      </p:sp>
      <p:sp>
        <p:nvSpPr>
          <p:cNvPr id="1027" name="Rectangle 3"/>
          <p:cNvSpPr>
            <a:spLocks noGrp="1" noChangeArrowheads="1"/>
          </p:cNvSpPr>
          <p:nvPr>
            <p:ph type="body" idx="1"/>
          </p:nvPr>
        </p:nvSpPr>
        <p:spPr bwMode="auto">
          <a:xfrm>
            <a:off x="1219200" y="1447800"/>
            <a:ext cx="7696199" cy="4894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t" anchorCtr="0" compatLnSpc="1">
            <a:prstTxWarp prst="textNoShape">
              <a:avLst/>
            </a:prstTxWarp>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 fill="hold"/>
                                        <p:tgtEl>
                                          <p:spTgt spid="103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36"/>
                </p:tgtEl>
              </p:cMediaNode>
            </p:video>
            <p:seq concurrent="1" nextAc="seek">
              <p:cTn id="8" restart="whenNotActive" fill="hold" evtFilter="cancelBubble" nodeType="interactiveSeq">
                <p:stCondLst>
                  <p:cond evt="onClick" delay="0">
                    <p:tgtEl>
                      <p:spTgt spid="103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36"/>
                                        </p:tgtEl>
                                      </p:cBhvr>
                                    </p:cmd>
                                  </p:childTnLst>
                                </p:cTn>
                              </p:par>
                            </p:childTnLst>
                          </p:cTn>
                        </p:par>
                      </p:childTnLst>
                    </p:cTn>
                  </p:par>
                </p:childTnLst>
              </p:cTn>
              <p:nextCondLst>
                <p:cond evt="onClick" delay="0">
                  <p:tgtEl>
                    <p:spTgt spid="1036"/>
                  </p:tgtEl>
                </p:cond>
              </p:nextCondLst>
            </p:seq>
          </p:childTnLst>
        </p:cTn>
      </p:par>
    </p:tnLst>
  </p:timing>
  <p:txStyles>
    <p:titleStyle>
      <a:lvl1pPr algn="l" defTabSz="915010" rtl="0" eaLnBrk="1" fontAlgn="base" hangingPunct="1">
        <a:spcBef>
          <a:spcPct val="0"/>
        </a:spcBef>
        <a:spcAft>
          <a:spcPct val="0"/>
        </a:spcAft>
        <a:defRPr sz="4000" b="1">
          <a:solidFill>
            <a:srgbClr val="FF0000"/>
          </a:solidFill>
          <a:latin typeface="+mj-lt"/>
          <a:ea typeface="+mj-ea"/>
          <a:cs typeface="+mj-cs"/>
        </a:defRPr>
      </a:lvl1pPr>
      <a:lvl2pPr algn="l" defTabSz="915010" rtl="0" eaLnBrk="1" fontAlgn="base" hangingPunct="1">
        <a:spcBef>
          <a:spcPct val="0"/>
        </a:spcBef>
        <a:spcAft>
          <a:spcPct val="0"/>
        </a:spcAft>
        <a:defRPr sz="4000">
          <a:solidFill>
            <a:schemeClr val="tx2"/>
          </a:solidFill>
          <a:latin typeface="Arial" charset="0"/>
        </a:defRPr>
      </a:lvl2pPr>
      <a:lvl3pPr algn="l" defTabSz="915010" rtl="0" eaLnBrk="1" fontAlgn="base" hangingPunct="1">
        <a:spcBef>
          <a:spcPct val="0"/>
        </a:spcBef>
        <a:spcAft>
          <a:spcPct val="0"/>
        </a:spcAft>
        <a:defRPr sz="4000">
          <a:solidFill>
            <a:schemeClr val="tx2"/>
          </a:solidFill>
          <a:latin typeface="Arial" charset="0"/>
        </a:defRPr>
      </a:lvl3pPr>
      <a:lvl4pPr algn="l" defTabSz="915010" rtl="0" eaLnBrk="1" fontAlgn="base" hangingPunct="1">
        <a:spcBef>
          <a:spcPct val="0"/>
        </a:spcBef>
        <a:spcAft>
          <a:spcPct val="0"/>
        </a:spcAft>
        <a:defRPr sz="4000">
          <a:solidFill>
            <a:schemeClr val="tx2"/>
          </a:solidFill>
          <a:latin typeface="Arial" charset="0"/>
        </a:defRPr>
      </a:lvl4pPr>
      <a:lvl5pPr algn="l" defTabSz="915010" rtl="0" eaLnBrk="1" fontAlgn="base" hangingPunct="1">
        <a:spcBef>
          <a:spcPct val="0"/>
        </a:spcBef>
        <a:spcAft>
          <a:spcPct val="0"/>
        </a:spcAft>
        <a:defRPr sz="4000">
          <a:solidFill>
            <a:schemeClr val="tx2"/>
          </a:solidFill>
          <a:latin typeface="Arial" charset="0"/>
        </a:defRPr>
      </a:lvl5pPr>
      <a:lvl6pPr marL="411754" algn="l" defTabSz="915010" rtl="0" eaLnBrk="1" fontAlgn="base" hangingPunct="1">
        <a:spcBef>
          <a:spcPct val="0"/>
        </a:spcBef>
        <a:spcAft>
          <a:spcPct val="0"/>
        </a:spcAft>
        <a:defRPr sz="4000">
          <a:solidFill>
            <a:schemeClr val="tx2"/>
          </a:solidFill>
          <a:latin typeface="Arial" charset="0"/>
        </a:defRPr>
      </a:lvl6pPr>
      <a:lvl7pPr marL="823509" algn="l" defTabSz="915010" rtl="0" eaLnBrk="1" fontAlgn="base" hangingPunct="1">
        <a:spcBef>
          <a:spcPct val="0"/>
        </a:spcBef>
        <a:spcAft>
          <a:spcPct val="0"/>
        </a:spcAft>
        <a:defRPr sz="4000">
          <a:solidFill>
            <a:schemeClr val="tx2"/>
          </a:solidFill>
          <a:latin typeface="Arial" charset="0"/>
        </a:defRPr>
      </a:lvl7pPr>
      <a:lvl8pPr marL="1235263" algn="l" defTabSz="915010" rtl="0" eaLnBrk="1" fontAlgn="base" hangingPunct="1">
        <a:spcBef>
          <a:spcPct val="0"/>
        </a:spcBef>
        <a:spcAft>
          <a:spcPct val="0"/>
        </a:spcAft>
        <a:defRPr sz="4000">
          <a:solidFill>
            <a:schemeClr val="tx2"/>
          </a:solidFill>
          <a:latin typeface="Arial" charset="0"/>
        </a:defRPr>
      </a:lvl8pPr>
      <a:lvl9pPr marL="1647017" algn="l" defTabSz="915010" rtl="0" eaLnBrk="1" fontAlgn="base" hangingPunct="1">
        <a:spcBef>
          <a:spcPct val="0"/>
        </a:spcBef>
        <a:spcAft>
          <a:spcPct val="0"/>
        </a:spcAft>
        <a:defRPr sz="4000">
          <a:solidFill>
            <a:schemeClr val="tx2"/>
          </a:solidFill>
          <a:latin typeface="Arial" charset="0"/>
        </a:defRPr>
      </a:lvl9pPr>
    </p:titleStyle>
    <p:bodyStyle>
      <a:lvl1pPr marL="343129" indent="-343129" algn="l" defTabSz="915010" rtl="0" eaLnBrk="1" fontAlgn="base" hangingPunct="1">
        <a:spcBef>
          <a:spcPts val="0"/>
        </a:spcBef>
        <a:spcAft>
          <a:spcPct val="0"/>
        </a:spcAft>
        <a:buChar char="•"/>
        <a:defRPr sz="2800">
          <a:solidFill>
            <a:schemeClr val="tx1"/>
          </a:solidFill>
          <a:latin typeface="+mn-lt"/>
          <a:ea typeface="+mn-ea"/>
          <a:cs typeface="+mn-cs"/>
        </a:defRPr>
      </a:lvl1pPr>
      <a:lvl2pPr marL="743445" indent="-285941" algn="l" defTabSz="915010" rtl="0" eaLnBrk="1" fontAlgn="base" hangingPunct="1">
        <a:spcBef>
          <a:spcPts val="0"/>
        </a:spcBef>
        <a:spcAft>
          <a:spcPct val="0"/>
        </a:spcAft>
        <a:buChar char="–"/>
        <a:defRPr sz="2400">
          <a:solidFill>
            <a:schemeClr val="tx1"/>
          </a:solidFill>
          <a:latin typeface="+mn-lt"/>
        </a:defRPr>
      </a:lvl2pPr>
      <a:lvl3pPr marL="1142333" indent="-227323" algn="l" defTabSz="915010" rtl="0" eaLnBrk="1" fontAlgn="base" hangingPunct="1">
        <a:spcBef>
          <a:spcPts val="0"/>
        </a:spcBef>
        <a:spcAft>
          <a:spcPct val="0"/>
        </a:spcAft>
        <a:buChar char="•"/>
        <a:defRPr sz="2000">
          <a:solidFill>
            <a:schemeClr val="tx1"/>
          </a:solidFill>
          <a:latin typeface="+mn-lt"/>
        </a:defRPr>
      </a:lvl3pPr>
      <a:lvl4pPr marL="1599838" indent="-228752" algn="l" defTabSz="915010" rtl="0" eaLnBrk="1" fontAlgn="base" hangingPunct="1">
        <a:spcBef>
          <a:spcPts val="0"/>
        </a:spcBef>
        <a:spcAft>
          <a:spcPct val="0"/>
        </a:spcAft>
        <a:buChar char="–"/>
        <a:defRPr sz="1800">
          <a:solidFill>
            <a:schemeClr val="tx1"/>
          </a:solidFill>
          <a:latin typeface="+mn-lt"/>
        </a:defRPr>
      </a:lvl4pPr>
      <a:lvl5pPr marL="2057342" indent="-228752" algn="l" defTabSz="915010" rtl="0" eaLnBrk="1" fontAlgn="base" hangingPunct="1">
        <a:spcBef>
          <a:spcPts val="0"/>
        </a:spcBef>
        <a:spcAft>
          <a:spcPct val="0"/>
        </a:spcAft>
        <a:buChar char="»"/>
        <a:defRPr sz="1800">
          <a:solidFill>
            <a:schemeClr val="tx1"/>
          </a:solidFill>
          <a:latin typeface="+mn-lt"/>
        </a:defRPr>
      </a:lvl5pPr>
      <a:lvl6pPr marL="2469097" indent="-228752" algn="l" defTabSz="915010" rtl="0" eaLnBrk="1" fontAlgn="base" hangingPunct="1">
        <a:spcBef>
          <a:spcPct val="20000"/>
        </a:spcBef>
        <a:spcAft>
          <a:spcPct val="0"/>
        </a:spcAft>
        <a:buChar char="»"/>
        <a:defRPr sz="1800">
          <a:solidFill>
            <a:schemeClr val="tx1"/>
          </a:solidFill>
          <a:latin typeface="+mn-lt"/>
        </a:defRPr>
      </a:lvl6pPr>
      <a:lvl7pPr marL="2880851" indent="-228752" algn="l" defTabSz="915010" rtl="0" eaLnBrk="1" fontAlgn="base" hangingPunct="1">
        <a:spcBef>
          <a:spcPct val="20000"/>
        </a:spcBef>
        <a:spcAft>
          <a:spcPct val="0"/>
        </a:spcAft>
        <a:buChar char="»"/>
        <a:defRPr sz="1800">
          <a:solidFill>
            <a:schemeClr val="tx1"/>
          </a:solidFill>
          <a:latin typeface="+mn-lt"/>
        </a:defRPr>
      </a:lvl7pPr>
      <a:lvl8pPr marL="3292605" indent="-228752" algn="l" defTabSz="915010" rtl="0" eaLnBrk="1" fontAlgn="base" hangingPunct="1">
        <a:spcBef>
          <a:spcPct val="20000"/>
        </a:spcBef>
        <a:spcAft>
          <a:spcPct val="0"/>
        </a:spcAft>
        <a:buChar char="»"/>
        <a:defRPr sz="1800">
          <a:solidFill>
            <a:schemeClr val="tx1"/>
          </a:solidFill>
          <a:latin typeface="+mn-lt"/>
        </a:defRPr>
      </a:lvl8pPr>
      <a:lvl9pPr marL="3704360" indent="-228752" algn="l" defTabSz="915010"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823509" rtl="0" eaLnBrk="1" latinLnBrk="0" hangingPunct="1">
        <a:defRPr sz="1600" kern="1200">
          <a:solidFill>
            <a:schemeClr val="tx1"/>
          </a:solidFill>
          <a:latin typeface="+mn-lt"/>
          <a:ea typeface="+mn-ea"/>
          <a:cs typeface="+mn-cs"/>
        </a:defRPr>
      </a:lvl1pPr>
      <a:lvl2pPr marL="411754" algn="l" defTabSz="823509" rtl="0" eaLnBrk="1" latinLnBrk="0" hangingPunct="1">
        <a:defRPr sz="1600" kern="1200">
          <a:solidFill>
            <a:schemeClr val="tx1"/>
          </a:solidFill>
          <a:latin typeface="+mn-lt"/>
          <a:ea typeface="+mn-ea"/>
          <a:cs typeface="+mn-cs"/>
        </a:defRPr>
      </a:lvl2pPr>
      <a:lvl3pPr marL="823509" algn="l" defTabSz="823509" rtl="0" eaLnBrk="1" latinLnBrk="0" hangingPunct="1">
        <a:defRPr sz="1600" kern="1200">
          <a:solidFill>
            <a:schemeClr val="tx1"/>
          </a:solidFill>
          <a:latin typeface="+mn-lt"/>
          <a:ea typeface="+mn-ea"/>
          <a:cs typeface="+mn-cs"/>
        </a:defRPr>
      </a:lvl3pPr>
      <a:lvl4pPr marL="1235263" algn="l" defTabSz="823509" rtl="0" eaLnBrk="1" latinLnBrk="0" hangingPunct="1">
        <a:defRPr sz="1600" kern="1200">
          <a:solidFill>
            <a:schemeClr val="tx1"/>
          </a:solidFill>
          <a:latin typeface="+mn-lt"/>
          <a:ea typeface="+mn-ea"/>
          <a:cs typeface="+mn-cs"/>
        </a:defRPr>
      </a:lvl4pPr>
      <a:lvl5pPr marL="1647017" algn="l" defTabSz="823509" rtl="0" eaLnBrk="1" latinLnBrk="0" hangingPunct="1">
        <a:defRPr sz="1600" kern="1200">
          <a:solidFill>
            <a:schemeClr val="tx1"/>
          </a:solidFill>
          <a:latin typeface="+mn-lt"/>
          <a:ea typeface="+mn-ea"/>
          <a:cs typeface="+mn-cs"/>
        </a:defRPr>
      </a:lvl5pPr>
      <a:lvl6pPr marL="2058772" algn="l" defTabSz="823509" rtl="0" eaLnBrk="1" latinLnBrk="0" hangingPunct="1">
        <a:defRPr sz="1600" kern="1200">
          <a:solidFill>
            <a:schemeClr val="tx1"/>
          </a:solidFill>
          <a:latin typeface="+mn-lt"/>
          <a:ea typeface="+mn-ea"/>
          <a:cs typeface="+mn-cs"/>
        </a:defRPr>
      </a:lvl6pPr>
      <a:lvl7pPr marL="2470526" algn="l" defTabSz="823509" rtl="0" eaLnBrk="1" latinLnBrk="0" hangingPunct="1">
        <a:defRPr sz="1600" kern="1200">
          <a:solidFill>
            <a:schemeClr val="tx1"/>
          </a:solidFill>
          <a:latin typeface="+mn-lt"/>
          <a:ea typeface="+mn-ea"/>
          <a:cs typeface="+mn-cs"/>
        </a:defRPr>
      </a:lvl7pPr>
      <a:lvl8pPr marL="2882280" algn="l" defTabSz="823509" rtl="0" eaLnBrk="1" latinLnBrk="0" hangingPunct="1">
        <a:defRPr sz="1600" kern="1200">
          <a:solidFill>
            <a:schemeClr val="tx1"/>
          </a:solidFill>
          <a:latin typeface="+mn-lt"/>
          <a:ea typeface="+mn-ea"/>
          <a:cs typeface="+mn-cs"/>
        </a:defRPr>
      </a:lvl8pPr>
      <a:lvl9pPr marL="3294035" algn="l" defTabSz="823509"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oleObject" Target="../embeddings/Microsoft_Excel_97-2003_Worksheet1.xls"/><Relationship Id="rId7" Type="http://schemas.openxmlformats.org/officeDocument/2006/relationships/oleObject" Target="../embeddings/Microsoft_Excel_97-2003_Worksheet3.xls"/><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0.emf"/><Relationship Id="rId5" Type="http://schemas.openxmlformats.org/officeDocument/2006/relationships/oleObject" Target="../embeddings/Microsoft_Excel_97-2003_Worksheet2.xls"/><Relationship Id="rId4" Type="http://schemas.openxmlformats.org/officeDocument/2006/relationships/image" Target="../media/image9.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www.jewsoffrankfurt.com/" TargetMode="External"/><Relationship Id="rId2" Type="http://schemas.openxmlformats.org/officeDocument/2006/relationships/hyperlink" Target="http://www.bacharachdna.com/"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524000" y="228600"/>
            <a:ext cx="7390474" cy="3429000"/>
          </a:xfrm>
        </p:spPr>
        <p:txBody>
          <a:bodyPr>
            <a:normAutofit/>
          </a:bodyPr>
          <a:lstStyle/>
          <a:p>
            <a:pPr algn="ctr"/>
            <a:r>
              <a:rPr lang="en-US" b="1" dirty="0" smtClean="0">
                <a:solidFill>
                  <a:srgbClr val="002060"/>
                </a:solidFill>
                <a:effectLst>
                  <a:outerShdw blurRad="38100" dist="38100" dir="2700000" algn="tl">
                    <a:srgbClr val="000000">
                      <a:alpha val="43137"/>
                    </a:srgbClr>
                  </a:outerShdw>
                </a:effectLst>
              </a:rPr>
              <a:t>The “WIRTH” Project</a:t>
            </a:r>
            <a:r>
              <a:rPr lang="en-US" b="1" u="sng" dirty="0" smtClean="0">
                <a:solidFill>
                  <a:srgbClr val="002060"/>
                </a:solidFill>
                <a:effectLst>
                  <a:outerShdw blurRad="38100" dist="38100" dir="2700000" algn="tl">
                    <a:srgbClr val="000000">
                      <a:alpha val="43137"/>
                    </a:srgbClr>
                  </a:outerShdw>
                </a:effectLst>
              </a:rPr>
              <a:t/>
            </a:r>
            <a:br>
              <a:rPr lang="en-US" b="1" u="sng" dirty="0" smtClean="0">
                <a:solidFill>
                  <a:srgbClr val="002060"/>
                </a:solidFill>
                <a:effectLst>
                  <a:outerShdw blurRad="38100" dist="38100" dir="2700000" algn="tl">
                    <a:srgbClr val="000000">
                      <a:alpha val="43137"/>
                    </a:srgbClr>
                  </a:outerShdw>
                </a:effectLst>
              </a:rPr>
            </a:br>
            <a:r>
              <a:rPr lang="en-US" sz="2400" b="1" dirty="0" smtClean="0">
                <a:solidFill>
                  <a:srgbClr val="FF0000"/>
                </a:solidFill>
              </a:rPr>
              <a:t/>
            </a:r>
            <a:br>
              <a:rPr lang="en-US" sz="2400" b="1" dirty="0" smtClean="0">
                <a:solidFill>
                  <a:srgbClr val="FF0000"/>
                </a:solidFill>
              </a:rPr>
            </a:br>
            <a:r>
              <a:rPr lang="en-US" sz="4000" b="1" dirty="0" smtClean="0">
                <a:solidFill>
                  <a:srgbClr val="FF0000"/>
                </a:solidFill>
              </a:rPr>
              <a:t>Y-DNA and Documentary Research Collaborate to Find Ancestral Origins</a:t>
            </a:r>
            <a:endParaRPr lang="en-US" sz="4000" b="1" dirty="0">
              <a:solidFill>
                <a:srgbClr val="FF0000"/>
              </a:solidFill>
            </a:endParaRPr>
          </a:p>
        </p:txBody>
      </p:sp>
      <p:sp>
        <p:nvSpPr>
          <p:cNvPr id="2051" name="Rectangle 3"/>
          <p:cNvSpPr>
            <a:spLocks noGrp="1" noChangeArrowheads="1"/>
          </p:cNvSpPr>
          <p:nvPr>
            <p:ph type="subTitle" idx="1"/>
          </p:nvPr>
        </p:nvSpPr>
        <p:spPr>
          <a:xfrm>
            <a:off x="1528768" y="3669882"/>
            <a:ext cx="7386632" cy="3035717"/>
          </a:xfrm>
        </p:spPr>
        <p:txBody>
          <a:bodyPr>
            <a:noAutofit/>
          </a:bodyPr>
          <a:lstStyle/>
          <a:p>
            <a:pPr marL="0" indent="0" algn="ctr">
              <a:lnSpc>
                <a:spcPct val="120000"/>
              </a:lnSpc>
              <a:spcBef>
                <a:spcPts val="0"/>
              </a:spcBef>
              <a:buFontTx/>
              <a:buNone/>
            </a:pPr>
            <a:endParaRPr lang="en-US" sz="1600" b="1" dirty="0">
              <a:solidFill>
                <a:srgbClr val="FF0000"/>
              </a:solidFill>
            </a:endParaRPr>
          </a:p>
          <a:p>
            <a:pPr marL="0" indent="0" algn="ctr">
              <a:lnSpc>
                <a:spcPct val="120000"/>
              </a:lnSpc>
              <a:spcBef>
                <a:spcPts val="0"/>
              </a:spcBef>
              <a:buFontTx/>
              <a:buNone/>
            </a:pPr>
            <a:r>
              <a:rPr lang="en-US" b="1" dirty="0">
                <a:solidFill>
                  <a:srgbClr val="FF0000"/>
                </a:solidFill>
              </a:rPr>
              <a:t>HOW DNA FOUND THE GENEALOGICAL </a:t>
            </a:r>
            <a:r>
              <a:rPr lang="en-US" b="1" dirty="0" smtClean="0">
                <a:solidFill>
                  <a:srgbClr val="FF0000"/>
                </a:solidFill>
              </a:rPr>
              <a:t>CONNECTION BETWEEN </a:t>
            </a:r>
            <a:r>
              <a:rPr lang="en-US" b="1" dirty="0">
                <a:solidFill>
                  <a:srgbClr val="FF0000"/>
                </a:solidFill>
              </a:rPr>
              <a:t>SEEMINGLY DISPARATE FAMILIES</a:t>
            </a:r>
            <a:endParaRPr lang="en-US" dirty="0">
              <a:solidFill>
                <a:srgbClr val="FF0000"/>
              </a:solidFill>
            </a:endParaRPr>
          </a:p>
          <a:p>
            <a:pPr marL="0" indent="0" algn="ctr">
              <a:lnSpc>
                <a:spcPct val="120000"/>
              </a:lnSpc>
              <a:spcBef>
                <a:spcPts val="0"/>
              </a:spcBef>
              <a:buFontTx/>
              <a:buNone/>
            </a:pPr>
            <a:endParaRPr lang="en-US" sz="1600" dirty="0">
              <a:solidFill>
                <a:srgbClr val="FF0000"/>
              </a:solidFill>
            </a:endParaRPr>
          </a:p>
          <a:p>
            <a:pPr marL="0" indent="0" algn="ctr">
              <a:lnSpc>
                <a:spcPct val="120000"/>
              </a:lnSpc>
              <a:spcBef>
                <a:spcPts val="0"/>
              </a:spcBef>
              <a:buFontTx/>
              <a:buNone/>
            </a:pPr>
            <a:r>
              <a:rPr lang="en-US" sz="1600" b="1" dirty="0" smtClean="0">
                <a:solidFill>
                  <a:srgbClr val="7030A0"/>
                </a:solidFill>
              </a:rPr>
              <a:t>Presented By:</a:t>
            </a:r>
          </a:p>
          <a:p>
            <a:pPr marL="0" indent="0" algn="ctr">
              <a:lnSpc>
                <a:spcPct val="120000"/>
              </a:lnSpc>
              <a:spcBef>
                <a:spcPts val="0"/>
              </a:spcBef>
              <a:buFontTx/>
              <a:buNone/>
            </a:pPr>
            <a:r>
              <a:rPr lang="en-US" sz="1600" b="1" dirty="0" smtClean="0">
                <a:solidFill>
                  <a:srgbClr val="7030A0"/>
                </a:solidFill>
              </a:rPr>
              <a:t>RICHARD GUSSOW, ELISE FRIEDMAN</a:t>
            </a:r>
          </a:p>
          <a:p>
            <a:pPr marL="0" indent="0" algn="ctr">
              <a:lnSpc>
                <a:spcPct val="120000"/>
              </a:lnSpc>
              <a:spcBef>
                <a:spcPts val="0"/>
              </a:spcBef>
              <a:buFontTx/>
              <a:buNone/>
            </a:pPr>
            <a:r>
              <a:rPr lang="en-US" sz="1600" b="1" dirty="0" smtClean="0">
                <a:solidFill>
                  <a:srgbClr val="7030A0"/>
                </a:solidFill>
              </a:rPr>
              <a:t>JANET </a:t>
            </a:r>
            <a:r>
              <a:rPr lang="en-US" sz="1600" b="1" dirty="0">
                <a:solidFill>
                  <a:srgbClr val="7030A0"/>
                </a:solidFill>
              </a:rPr>
              <a:t>AKAHA, </a:t>
            </a:r>
            <a:r>
              <a:rPr lang="en-US" sz="1600" b="1" dirty="0" smtClean="0">
                <a:solidFill>
                  <a:srgbClr val="7030A0"/>
                </a:solidFill>
              </a:rPr>
              <a:t>RACHEL UNKEFER</a:t>
            </a:r>
          </a:p>
          <a:p>
            <a:pPr marL="0" indent="0" algn="ctr">
              <a:lnSpc>
                <a:spcPct val="120000"/>
              </a:lnSpc>
              <a:spcBef>
                <a:spcPts val="0"/>
              </a:spcBef>
              <a:buFontTx/>
              <a:buNone/>
            </a:pPr>
            <a:endParaRPr lang="en-US" sz="1600" b="1" dirty="0" smtClean="0">
              <a:solidFill>
                <a:srgbClr val="7030A0"/>
              </a:solidFill>
            </a:endParaRPr>
          </a:p>
          <a:p>
            <a:pPr marL="0" indent="0" algn="ctr">
              <a:lnSpc>
                <a:spcPct val="120000"/>
              </a:lnSpc>
              <a:spcBef>
                <a:spcPts val="0"/>
              </a:spcBef>
              <a:buFontTx/>
              <a:buNone/>
            </a:pPr>
            <a:r>
              <a:rPr lang="en-US" b="1" i="1" dirty="0" smtClean="0">
                <a:solidFill>
                  <a:srgbClr val="002060"/>
                </a:solidFill>
                <a:effectLst>
                  <a:outerShdw blurRad="38100" dist="38100" dir="2700000" algn="tl">
                    <a:srgbClr val="000000">
                      <a:alpha val="43137"/>
                    </a:srgbClr>
                  </a:outerShdw>
                </a:effectLst>
                <a:latin typeface="Lucida Calligraphy" pitchFamily="66" charset="0"/>
              </a:rPr>
              <a:t>In Memory of Herbert </a:t>
            </a:r>
            <a:r>
              <a:rPr lang="en-US" b="1" i="1" dirty="0" err="1" smtClean="0">
                <a:solidFill>
                  <a:srgbClr val="002060"/>
                </a:solidFill>
                <a:effectLst>
                  <a:outerShdw blurRad="38100" dist="38100" dir="2700000" algn="tl">
                    <a:srgbClr val="000000">
                      <a:alpha val="43137"/>
                    </a:srgbClr>
                  </a:outerShdw>
                </a:effectLst>
                <a:latin typeface="Lucida Calligraphy" pitchFamily="66" charset="0"/>
              </a:rPr>
              <a:t>Huebscher</a:t>
            </a:r>
            <a:endParaRPr lang="en-US" b="1" i="1" dirty="0">
              <a:solidFill>
                <a:srgbClr val="002060"/>
              </a:solidFill>
              <a:effectLst>
                <a:outerShdw blurRad="38100" dist="38100" dir="2700000" algn="tl">
                  <a:srgbClr val="000000">
                    <a:alpha val="43137"/>
                  </a:srgbClr>
                </a:outerShdw>
              </a:effectLst>
              <a:latin typeface="Lucida Calligraphy" pitchFamily="66"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childTnLst>
                                </p:cTn>
                              </p:par>
                              <p:par>
                                <p:cTn id="8" presetID="10" presetClass="entr" presetSubtype="0" fill="hold" nodeType="withEffect">
                                  <p:stCondLst>
                                    <p:cond delay="0"/>
                                  </p:stCondLst>
                                  <p:childTnLst>
                                    <p:set>
                                      <p:cBhvr>
                                        <p:cTn id="9" dur="1" fill="hold">
                                          <p:stCondLst>
                                            <p:cond delay="0"/>
                                          </p:stCondLst>
                                        </p:cTn>
                                        <p:tgtEl>
                                          <p:spTgt spid="2051">
                                            <p:txEl>
                                              <p:pRg st="1" end="1"/>
                                            </p:txEl>
                                          </p:spTgt>
                                        </p:tgtEl>
                                        <p:attrNameLst>
                                          <p:attrName>style.visibility</p:attrName>
                                        </p:attrNameLst>
                                      </p:cBhvr>
                                      <p:to>
                                        <p:strVal val="visible"/>
                                      </p:to>
                                    </p:set>
                                    <p:animEffect transition="in" filter="fade">
                                      <p:cBhvr>
                                        <p:cTn id="10" dur="2000"/>
                                        <p:tgtEl>
                                          <p:spTgt spid="2051">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051">
                                            <p:txEl>
                                              <p:pRg st="3" end="3"/>
                                            </p:txEl>
                                          </p:spTgt>
                                        </p:tgtEl>
                                        <p:attrNameLst>
                                          <p:attrName>style.visibility</p:attrName>
                                        </p:attrNameLst>
                                      </p:cBhvr>
                                      <p:to>
                                        <p:strVal val="visible"/>
                                      </p:to>
                                    </p:set>
                                    <p:animEffect transition="in" filter="fade">
                                      <p:cBhvr>
                                        <p:cTn id="13" dur="3000"/>
                                        <p:tgtEl>
                                          <p:spTgt spid="2051">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051">
                                            <p:txEl>
                                              <p:pRg st="4" end="4"/>
                                            </p:txEl>
                                          </p:spTgt>
                                        </p:tgtEl>
                                        <p:attrNameLst>
                                          <p:attrName>style.visibility</p:attrName>
                                        </p:attrNameLst>
                                      </p:cBhvr>
                                      <p:to>
                                        <p:strVal val="visible"/>
                                      </p:to>
                                    </p:set>
                                    <p:animEffect transition="in" filter="fade">
                                      <p:cBhvr>
                                        <p:cTn id="16" dur="3000"/>
                                        <p:tgtEl>
                                          <p:spTgt spid="2051">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051">
                                            <p:txEl>
                                              <p:pRg st="5" end="5"/>
                                            </p:txEl>
                                          </p:spTgt>
                                        </p:tgtEl>
                                        <p:attrNameLst>
                                          <p:attrName>style.visibility</p:attrName>
                                        </p:attrNameLst>
                                      </p:cBhvr>
                                      <p:to>
                                        <p:strVal val="visible"/>
                                      </p:to>
                                    </p:set>
                                    <p:animEffect transition="in" filter="fade">
                                      <p:cBhvr>
                                        <p:cTn id="19" dur="3000"/>
                                        <p:tgtEl>
                                          <p:spTgt spid="2051">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051">
                                            <p:txEl>
                                              <p:pRg st="7" end="7"/>
                                            </p:txEl>
                                          </p:spTgt>
                                        </p:tgtEl>
                                        <p:attrNameLst>
                                          <p:attrName>style.visibility</p:attrName>
                                        </p:attrNameLst>
                                      </p:cBhvr>
                                      <p:to>
                                        <p:strVal val="visible"/>
                                      </p:to>
                                    </p:set>
                                    <p:animEffect transition="in" filter="fade">
                                      <p:cBhvr>
                                        <p:cTn id="22" dur="3000"/>
                                        <p:tgtEl>
                                          <p:spTgt spid="205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Do WIRTHs have Sephardic origins?</a:t>
            </a:r>
            <a:endParaRPr lang="en-US" dirty="0"/>
          </a:p>
        </p:txBody>
      </p:sp>
      <p:sp>
        <p:nvSpPr>
          <p:cNvPr id="3" name="Content Placeholder 2"/>
          <p:cNvSpPr>
            <a:spLocks noGrp="1"/>
          </p:cNvSpPr>
          <p:nvPr>
            <p:ph idx="1"/>
          </p:nvPr>
        </p:nvSpPr>
        <p:spPr/>
        <p:txBody>
          <a:bodyPr>
            <a:normAutofit/>
          </a:bodyPr>
          <a:lstStyle/>
          <a:p>
            <a:pPr>
              <a:lnSpc>
                <a:spcPct val="90000"/>
              </a:lnSpc>
            </a:pPr>
            <a:r>
              <a:rPr lang="en-US" sz="2800" dirty="0" smtClean="0"/>
              <a:t>Anyone with WIRTH Y-DNA has Jewish paternal ancestry </a:t>
            </a:r>
          </a:p>
          <a:p>
            <a:pPr lvl="1">
              <a:lnSpc>
                <a:spcPct val="90000"/>
              </a:lnSpc>
            </a:pPr>
            <a:r>
              <a:rPr lang="en-US" sz="2400" dirty="0" smtClean="0"/>
              <a:t>Rosa family most likely </a:t>
            </a:r>
            <a:r>
              <a:rPr lang="en-US" sz="2400" dirty="0" err="1" smtClean="0"/>
              <a:t>Conversos</a:t>
            </a:r>
            <a:endParaRPr lang="en-US" sz="2400" dirty="0" smtClean="0"/>
          </a:p>
          <a:p>
            <a:pPr lvl="1">
              <a:lnSpc>
                <a:spcPct val="90000"/>
              </a:lnSpc>
            </a:pPr>
            <a:r>
              <a:rPr lang="en-US" sz="2400" dirty="0" smtClean="0"/>
              <a:t>Some other WIRTH families have credible oral histories of Sephardic roots</a:t>
            </a:r>
          </a:p>
          <a:p>
            <a:pPr>
              <a:lnSpc>
                <a:spcPct val="90000"/>
              </a:lnSpc>
            </a:pPr>
            <a:endParaRPr lang="en-US" sz="2800" dirty="0" smtClean="0"/>
          </a:p>
          <a:p>
            <a:pPr>
              <a:lnSpc>
                <a:spcPct val="90000"/>
              </a:lnSpc>
            </a:pPr>
            <a:r>
              <a:rPr lang="en-US" sz="2800" dirty="0" smtClean="0"/>
              <a:t>Suggestive of Sephardic roots for all WIRTH members?</a:t>
            </a:r>
          </a:p>
          <a:p>
            <a:pPr>
              <a:lnSpc>
                <a:spcPct val="90000"/>
              </a:lnSpc>
            </a:pPr>
            <a:endParaRPr lang="en-US" sz="2800" dirty="0" smtClean="0"/>
          </a:p>
          <a:p>
            <a:pPr>
              <a:lnSpc>
                <a:spcPct val="90000"/>
              </a:lnSpc>
            </a:pPr>
            <a:r>
              <a:rPr lang="en-US" sz="2800" dirty="0" smtClean="0"/>
              <a:t>Or did an Ashkenazi family member make his way to Spain or Puerto Rico?</a:t>
            </a:r>
          </a:p>
          <a:p>
            <a:pPr lvl="1">
              <a:lnSpc>
                <a:spcPct val="90000"/>
              </a:lnSpc>
            </a:pPr>
            <a:r>
              <a:rPr lang="en-US" sz="1600" dirty="0" smtClean="0"/>
              <a:t>Family Finder </a:t>
            </a:r>
            <a:r>
              <a:rPr lang="en-US" sz="1600" dirty="0" err="1" smtClean="0"/>
              <a:t>autosomal</a:t>
            </a:r>
            <a:r>
              <a:rPr lang="en-US" sz="1600" dirty="0" smtClean="0"/>
              <a:t> DNA test on Pascal Rosa shows no Ashkenazi ancestry.  However, this test only goes back about 5 generations (~150 years)</a:t>
            </a:r>
            <a:endParaRPr lang="en-US" sz="2800" dirty="0" smtClean="0"/>
          </a:p>
        </p:txBody>
      </p:sp>
    </p:spTree>
    <p:extLst>
      <p:ext uri="{BB962C8B-B14F-4D97-AF65-F5344CB8AC3E}">
        <p14:creationId xmlns:p14="http://schemas.microsoft.com/office/powerpoint/2010/main" val="118136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smtClean="0"/>
              <a:t>Are WIRTHs Levites?</a:t>
            </a:r>
            <a:endParaRPr lang="en-US" b="1" dirty="0"/>
          </a:p>
        </p:txBody>
      </p:sp>
      <p:sp>
        <p:nvSpPr>
          <p:cNvPr id="3" name="Content Placeholder 2"/>
          <p:cNvSpPr>
            <a:spLocks noGrp="1"/>
          </p:cNvSpPr>
          <p:nvPr>
            <p:ph idx="1"/>
          </p:nvPr>
        </p:nvSpPr>
        <p:spPr/>
        <p:txBody>
          <a:bodyPr>
            <a:normAutofit lnSpcReduction="10000"/>
          </a:bodyPr>
          <a:lstStyle/>
          <a:p>
            <a:r>
              <a:rPr lang="en-US" dirty="0" smtClean="0"/>
              <a:t>Some WIRTH group members have a Levite family tradition </a:t>
            </a:r>
          </a:p>
          <a:p>
            <a:pPr lvl="1"/>
            <a:r>
              <a:rPr lang="en-US" dirty="0" smtClean="0"/>
              <a:t>But most were not aware of a Levite tradition</a:t>
            </a:r>
          </a:p>
          <a:p>
            <a:endParaRPr lang="en-US" dirty="0" smtClean="0"/>
          </a:p>
          <a:p>
            <a:r>
              <a:rPr lang="en-US" dirty="0" smtClean="0"/>
              <a:t>Illogical to have Levites &amp; non-Levites</a:t>
            </a:r>
          </a:p>
          <a:p>
            <a:pPr lvl="1"/>
            <a:r>
              <a:rPr lang="en-US" dirty="0" smtClean="0"/>
              <a:t>Y-DNA is passed only from father to son</a:t>
            </a:r>
          </a:p>
          <a:p>
            <a:pPr lvl="1"/>
            <a:r>
              <a:rPr lang="en-US" dirty="0" smtClean="0"/>
              <a:t>Levite tradition also passed only from father to son</a:t>
            </a:r>
          </a:p>
          <a:p>
            <a:pPr lvl="1"/>
            <a:r>
              <a:rPr lang="en-US" dirty="0" smtClean="0"/>
              <a:t>Y-DNA and Levite tradition should go together</a:t>
            </a:r>
          </a:p>
          <a:p>
            <a:endParaRPr lang="en-US" dirty="0" smtClean="0"/>
          </a:p>
          <a:p>
            <a:r>
              <a:rPr lang="en-US" dirty="0" smtClean="0"/>
              <a:t>Therefore either all WIRTH members are Levites, or none are Levites</a:t>
            </a:r>
          </a:p>
        </p:txBody>
      </p:sp>
    </p:spTree>
    <p:extLst>
      <p:ext uri="{BB962C8B-B14F-4D97-AF65-F5344CB8AC3E}">
        <p14:creationId xmlns:p14="http://schemas.microsoft.com/office/powerpoint/2010/main" val="119981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Why the Discrepancy?</a:t>
            </a:r>
            <a:endParaRPr lang="en-US" dirty="0"/>
          </a:p>
        </p:txBody>
      </p:sp>
      <p:sp>
        <p:nvSpPr>
          <p:cNvPr id="3" name="Content Placeholder 2"/>
          <p:cNvSpPr>
            <a:spLocks noGrp="1"/>
          </p:cNvSpPr>
          <p:nvPr>
            <p:ph idx="1"/>
          </p:nvPr>
        </p:nvSpPr>
        <p:spPr/>
        <p:txBody>
          <a:bodyPr>
            <a:normAutofit/>
          </a:bodyPr>
          <a:lstStyle/>
          <a:p>
            <a:r>
              <a:rPr lang="en-US" dirty="0" smtClean="0"/>
              <a:t>Non-Levite families may have forgotten the Levite tradition</a:t>
            </a:r>
          </a:p>
          <a:p>
            <a:pPr lvl="1"/>
            <a:r>
              <a:rPr lang="en-US" dirty="0" smtClean="0"/>
              <a:t>Unlike </a:t>
            </a:r>
            <a:r>
              <a:rPr lang="en-US" dirty="0" err="1" smtClean="0"/>
              <a:t>Kohanim</a:t>
            </a:r>
            <a:r>
              <a:rPr lang="en-US" dirty="0" smtClean="0"/>
              <a:t>, Levites in the Diaspora had few religious requirements and restrictions</a:t>
            </a:r>
          </a:p>
          <a:p>
            <a:pPr lvl="1"/>
            <a:r>
              <a:rPr lang="en-US" dirty="0" smtClean="0"/>
              <a:t>Herb </a:t>
            </a:r>
            <a:r>
              <a:rPr lang="en-US" dirty="0" err="1" smtClean="0"/>
              <a:t>Huebscher</a:t>
            </a:r>
            <a:r>
              <a:rPr lang="en-US" dirty="0" smtClean="0"/>
              <a:t> discovered he was a Levite through a </a:t>
            </a:r>
            <a:r>
              <a:rPr lang="en-US" dirty="0" err="1" smtClean="0"/>
              <a:t>Ketuba</a:t>
            </a:r>
            <a:endParaRPr lang="en-US" dirty="0" smtClean="0"/>
          </a:p>
          <a:p>
            <a:pPr lvl="1"/>
            <a:endParaRPr lang="en-US" dirty="0" smtClean="0"/>
          </a:p>
          <a:p>
            <a:r>
              <a:rPr lang="en-US" dirty="0" smtClean="0"/>
              <a:t>Some families may have “assumed” Levite status</a:t>
            </a:r>
          </a:p>
          <a:p>
            <a:pPr lvl="1"/>
            <a:endParaRPr lang="en-US" dirty="0" smtClean="0"/>
          </a:p>
          <a:p>
            <a:r>
              <a:rPr lang="en-US" dirty="0" smtClean="0"/>
              <a:t>Undocumented adoption into a Levite family</a:t>
            </a:r>
          </a:p>
        </p:txBody>
      </p:sp>
    </p:spTree>
    <p:extLst>
      <p:ext uri="{BB962C8B-B14F-4D97-AF65-F5344CB8AC3E}">
        <p14:creationId xmlns:p14="http://schemas.microsoft.com/office/powerpoint/2010/main" val="284001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smtClean="0"/>
              <a:t>So are WIRTHs really Sephardic and/or Levite?</a:t>
            </a:r>
            <a:endParaRPr lang="en-US" sz="2800" b="1" dirty="0"/>
          </a:p>
        </p:txBody>
      </p:sp>
      <p:sp>
        <p:nvSpPr>
          <p:cNvPr id="3" name="Content Placeholder 2"/>
          <p:cNvSpPr>
            <a:spLocks noGrp="1"/>
          </p:cNvSpPr>
          <p:nvPr>
            <p:ph idx="1"/>
          </p:nvPr>
        </p:nvSpPr>
        <p:spPr/>
        <p:txBody>
          <a:bodyPr>
            <a:normAutofit fontScale="92500" lnSpcReduction="20000"/>
          </a:bodyPr>
          <a:lstStyle/>
          <a:p>
            <a:r>
              <a:rPr lang="en-US" dirty="0" smtClean="0"/>
              <a:t>Several families with an extensive documented family history and rabbinic dynasties going back to the middle ages have been discovered to match the WIRTH group.</a:t>
            </a:r>
          </a:p>
          <a:p>
            <a:endParaRPr lang="en-US" dirty="0" smtClean="0"/>
          </a:p>
          <a:p>
            <a:r>
              <a:rPr lang="en-US" dirty="0" smtClean="0"/>
              <a:t>Some of these families lived in Spain, but are believed to be Ashkenazi rather than Sephardic.</a:t>
            </a:r>
          </a:p>
          <a:p>
            <a:endParaRPr lang="en-US" dirty="0" smtClean="0"/>
          </a:p>
          <a:p>
            <a:r>
              <a:rPr lang="en-US" dirty="0" smtClean="0"/>
              <a:t>Levite tradition questionable</a:t>
            </a:r>
          </a:p>
          <a:p>
            <a:pPr lvl="1"/>
            <a:r>
              <a:rPr lang="en-US" dirty="0" smtClean="0"/>
              <a:t>Our initial assumption: Our common ancestor was a Levite and WIRTH members are Levites.</a:t>
            </a:r>
          </a:p>
          <a:p>
            <a:pPr lvl="1"/>
            <a:r>
              <a:rPr lang="en-US" dirty="0" smtClean="0"/>
              <a:t>Bacharach, Treves and Weil families with extensive Rabbinical lines have no Levite tradition.</a:t>
            </a:r>
          </a:p>
          <a:p>
            <a:pPr lvl="1"/>
            <a:r>
              <a:rPr lang="en-US" dirty="0" smtClean="0"/>
              <a:t>However, the Weil family has an oral history about switching of letters from the original name Levi.</a:t>
            </a:r>
          </a:p>
        </p:txBody>
      </p:sp>
    </p:spTree>
    <p:extLst>
      <p:ext uri="{BB962C8B-B14F-4D97-AF65-F5344CB8AC3E}">
        <p14:creationId xmlns:p14="http://schemas.microsoft.com/office/powerpoint/2010/main" val="393782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Have we found the missing link?</a:t>
            </a:r>
            <a:endParaRPr lang="en-US" dirty="0"/>
          </a:p>
        </p:txBody>
      </p:sp>
      <p:sp>
        <p:nvSpPr>
          <p:cNvPr id="3" name="Content Placeholder 2"/>
          <p:cNvSpPr>
            <a:spLocks noGrp="1"/>
          </p:cNvSpPr>
          <p:nvPr>
            <p:ph idx="1"/>
          </p:nvPr>
        </p:nvSpPr>
        <p:spPr/>
        <p:txBody>
          <a:bodyPr/>
          <a:lstStyle/>
          <a:p>
            <a:r>
              <a:rPr lang="en-US" dirty="0" smtClean="0"/>
              <a:t>Goal: To discover the identity of the WIRTH group’s most recent common ancestor (MRCA)</a:t>
            </a:r>
          </a:p>
          <a:p>
            <a:pPr lvl="1"/>
            <a:endParaRPr lang="en-US" dirty="0" smtClean="0"/>
          </a:p>
          <a:p>
            <a:pPr lvl="1"/>
            <a:r>
              <a:rPr lang="en-US" dirty="0" smtClean="0"/>
              <a:t>At the beginning of the project, the hope was that someone with an extensive documented family history would match the WIRTH group.</a:t>
            </a:r>
          </a:p>
          <a:p>
            <a:pPr lvl="1"/>
            <a:endParaRPr lang="en-US" dirty="0" smtClean="0"/>
          </a:p>
          <a:p>
            <a:pPr lvl="1"/>
            <a:r>
              <a:rPr lang="en-US" dirty="0" smtClean="0"/>
              <a:t>Have we struck gold with the WEIL, TREVIS AND BACHARACH families?</a:t>
            </a:r>
          </a:p>
          <a:p>
            <a:pPr lvl="2"/>
            <a:r>
              <a:rPr lang="en-US" dirty="0" smtClean="0"/>
              <a:t>Rabbinic dynasties going back to the middle ages</a:t>
            </a:r>
          </a:p>
          <a:p>
            <a:pPr lvl="2"/>
            <a:endParaRPr lang="en-US" dirty="0" smtClean="0"/>
          </a:p>
        </p:txBody>
      </p:sp>
    </p:spTree>
    <p:extLst>
      <p:ext uri="{BB962C8B-B14F-4D97-AF65-F5344CB8AC3E}">
        <p14:creationId xmlns:p14="http://schemas.microsoft.com/office/powerpoint/2010/main" val="72400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DNA connection</a:t>
            </a:r>
            <a:endParaRPr lang="en-US" dirty="0"/>
          </a:p>
        </p:txBody>
      </p:sp>
      <p:sp>
        <p:nvSpPr>
          <p:cNvPr id="5" name="Text Placeholder 4"/>
          <p:cNvSpPr>
            <a:spLocks noGrp="1"/>
          </p:cNvSpPr>
          <p:nvPr>
            <p:ph type="body" idx="1"/>
          </p:nvPr>
        </p:nvSpPr>
        <p:spPr/>
        <p:txBody>
          <a:bodyPr/>
          <a:lstStyle/>
          <a:p>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Y-DNA: The Unbroken Paternal Line</a:t>
            </a:r>
            <a:endParaRPr lang="en-US" dirty="0"/>
          </a:p>
        </p:txBody>
      </p:sp>
      <p:pic>
        <p:nvPicPr>
          <p:cNvPr id="125954" name="Picture 2" descr="https://my.familytreedna.com/img/ydna.png"/>
          <p:cNvPicPr>
            <a:picLocks noChangeAspect="1" noChangeArrowheads="1"/>
          </p:cNvPicPr>
          <p:nvPr/>
        </p:nvPicPr>
        <p:blipFill>
          <a:blip r:embed="rId2" cstate="print"/>
          <a:srcRect/>
          <a:stretch>
            <a:fillRect/>
          </a:stretch>
        </p:blipFill>
        <p:spPr bwMode="auto">
          <a:xfrm>
            <a:off x="2362200" y="1219200"/>
            <a:ext cx="4419600" cy="3203682"/>
          </a:xfrm>
          <a:prstGeom prst="rect">
            <a:avLst/>
          </a:prstGeom>
          <a:noFill/>
        </p:spPr>
      </p:pic>
      <p:sp>
        <p:nvSpPr>
          <p:cNvPr id="8" name="Content Placeholder 4"/>
          <p:cNvSpPr>
            <a:spLocks noGrp="1"/>
          </p:cNvSpPr>
          <p:nvPr>
            <p:ph idx="1"/>
          </p:nvPr>
        </p:nvSpPr>
        <p:spPr>
          <a:xfrm>
            <a:off x="1066800" y="4648200"/>
            <a:ext cx="7696200" cy="2057400"/>
          </a:xfrm>
        </p:spPr>
        <p:txBody>
          <a:bodyPr>
            <a:normAutofit fontScale="92500" lnSpcReduction="20000"/>
          </a:bodyPr>
          <a:lstStyle/>
          <a:p>
            <a:r>
              <a:rPr lang="en-US" sz="2000" dirty="0" smtClean="0"/>
              <a:t>Y-DNA traces an unbroken direct paternal line (father’s </a:t>
            </a:r>
            <a:r>
              <a:rPr lang="en-US" sz="2000" dirty="0" err="1" smtClean="0"/>
              <a:t>father’s</a:t>
            </a:r>
            <a:r>
              <a:rPr lang="en-US" sz="2000" dirty="0" smtClean="0"/>
              <a:t> </a:t>
            </a:r>
            <a:r>
              <a:rPr lang="en-US" sz="2000" dirty="0" err="1" smtClean="0"/>
              <a:t>father’s</a:t>
            </a:r>
            <a:r>
              <a:rPr lang="en-US" sz="2000" dirty="0" smtClean="0"/>
              <a:t> father, etc).</a:t>
            </a:r>
          </a:p>
          <a:p>
            <a:endParaRPr lang="en-US" sz="2000" dirty="0" smtClean="0"/>
          </a:p>
          <a:p>
            <a:r>
              <a:rPr lang="en-US" sz="2000" dirty="0" smtClean="0"/>
              <a:t>Said another way, Y-DNA is passed down almost in-tact from a man to his sons, his sons’ sons, etc.  </a:t>
            </a:r>
          </a:p>
          <a:p>
            <a:endParaRPr lang="en-US" sz="2000" dirty="0" smtClean="0"/>
          </a:p>
          <a:p>
            <a:r>
              <a:rPr lang="en-US" sz="2000" dirty="0" smtClean="0"/>
              <a:t>Therefore, distant cousins who trace back to a shared direct paternal line patriarch will have very similar Y-DNA results.</a:t>
            </a:r>
            <a:endParaRPr lang="en-US" sz="20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dirty="0" smtClean="0"/>
              <a:t>Y-DNA Markers</a:t>
            </a:r>
            <a:endParaRPr lang="en-US" dirty="0"/>
          </a:p>
        </p:txBody>
      </p:sp>
      <p:sp>
        <p:nvSpPr>
          <p:cNvPr id="10243" name="Rectangle 3"/>
          <p:cNvSpPr>
            <a:spLocks noGrp="1" noChangeArrowheads="1"/>
          </p:cNvSpPr>
          <p:nvPr>
            <p:ph idx="1"/>
          </p:nvPr>
        </p:nvSpPr>
        <p:spPr>
          <a:xfrm>
            <a:off x="1219200" y="1524000"/>
            <a:ext cx="7696199" cy="5029200"/>
          </a:xfrm>
        </p:spPr>
        <p:txBody>
          <a:bodyPr anchor="t" anchorCtr="0">
            <a:normAutofit fontScale="92500" lnSpcReduction="10000"/>
          </a:bodyPr>
          <a:lstStyle/>
          <a:p>
            <a:pPr>
              <a:lnSpc>
                <a:spcPct val="120000"/>
              </a:lnSpc>
            </a:pPr>
            <a:r>
              <a:rPr lang="en-US" dirty="0" smtClean="0"/>
              <a:t>Y-DNA testing for genealogy looks at markers, or segments of the Y chromosome, called STRs – Short Tandem Repeats.</a:t>
            </a:r>
          </a:p>
          <a:p>
            <a:pPr>
              <a:lnSpc>
                <a:spcPct val="120000"/>
              </a:lnSpc>
            </a:pPr>
            <a:endParaRPr lang="en-US" dirty="0" smtClean="0"/>
          </a:p>
          <a:p>
            <a:pPr>
              <a:lnSpc>
                <a:spcPct val="120000"/>
              </a:lnSpc>
            </a:pPr>
            <a:r>
              <a:rPr lang="en-US" dirty="0" smtClean="0"/>
              <a:t>STRs comprised of repeating DNA sequences.  Example:</a:t>
            </a:r>
          </a:p>
          <a:p>
            <a:pPr>
              <a:lnSpc>
                <a:spcPct val="120000"/>
              </a:lnSpc>
              <a:buNone/>
            </a:pPr>
            <a:r>
              <a:rPr lang="en-US" dirty="0" smtClean="0"/>
              <a:t/>
            </a:r>
            <a:br>
              <a:rPr lang="en-US" dirty="0" smtClean="0"/>
            </a:br>
            <a:r>
              <a:rPr lang="en-US" sz="2600" dirty="0" smtClean="0"/>
              <a:t> AGAT</a:t>
            </a:r>
            <a:r>
              <a:rPr lang="en-US" sz="2600" dirty="0" smtClean="0">
                <a:solidFill>
                  <a:srgbClr val="FF0000"/>
                </a:solidFill>
              </a:rPr>
              <a:t>AGAT</a:t>
            </a:r>
            <a:r>
              <a:rPr lang="en-US" sz="2600" dirty="0" smtClean="0"/>
              <a:t>AGAT</a:t>
            </a:r>
            <a:r>
              <a:rPr lang="en-US" sz="2600" dirty="0" smtClean="0">
                <a:solidFill>
                  <a:srgbClr val="FF0000"/>
                </a:solidFill>
              </a:rPr>
              <a:t>AGAT</a:t>
            </a:r>
            <a:r>
              <a:rPr lang="en-US" sz="2600" dirty="0" smtClean="0"/>
              <a:t>… AGAT</a:t>
            </a:r>
            <a:r>
              <a:rPr lang="en-US" sz="2600" dirty="0" smtClean="0">
                <a:solidFill>
                  <a:srgbClr val="FF0000"/>
                </a:solidFill>
              </a:rPr>
              <a:t>AGAT</a:t>
            </a:r>
            <a:r>
              <a:rPr lang="en-US" sz="2600" dirty="0" smtClean="0"/>
              <a:t>AGAT</a:t>
            </a:r>
            <a:r>
              <a:rPr lang="en-US" sz="2600" dirty="0" smtClean="0">
                <a:solidFill>
                  <a:srgbClr val="FF0000"/>
                </a:solidFill>
              </a:rPr>
              <a:t>AGAT</a:t>
            </a:r>
          </a:p>
          <a:p>
            <a:pPr lvl="1" algn="ctr">
              <a:lnSpc>
                <a:spcPct val="120000"/>
              </a:lnSpc>
              <a:buNone/>
            </a:pPr>
            <a:r>
              <a:rPr lang="en-US" sz="2600" dirty="0" smtClean="0"/>
              <a:t>     1        2        3       4 …        9      10     11      12 </a:t>
            </a:r>
          </a:p>
          <a:p>
            <a:pPr lvl="1" algn="ctr">
              <a:lnSpc>
                <a:spcPct val="120000"/>
              </a:lnSpc>
              <a:buNone/>
            </a:pPr>
            <a:r>
              <a:rPr lang="en-US" sz="2600" dirty="0" smtClean="0"/>
              <a:t>   </a:t>
            </a:r>
          </a:p>
          <a:p>
            <a:pPr lvl="1" algn="ctr">
              <a:lnSpc>
                <a:spcPct val="120000"/>
              </a:lnSpc>
              <a:buNone/>
            </a:pPr>
            <a:r>
              <a:rPr lang="en-US" sz="3600" dirty="0" smtClean="0"/>
              <a:t>DYS393 = 12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20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3">
                                            <p:txEl>
                                              <p:pRg st="0" end="0"/>
                                            </p:txEl>
                                          </p:spTgt>
                                        </p:tgtEl>
                                        <p:attrNameLst>
                                          <p:attrName>style.visibility</p:attrName>
                                        </p:attrNameLst>
                                      </p:cBhvr>
                                      <p:to>
                                        <p:strVal val="visible"/>
                                      </p:to>
                                    </p:set>
                                    <p:animEffect transition="in" filter="fade">
                                      <p:cBhvr>
                                        <p:cTn id="12" dur="500"/>
                                        <p:tgtEl>
                                          <p:spTgt spid="1024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3">
                                            <p:txEl>
                                              <p:pRg st="2" end="2"/>
                                            </p:txEl>
                                          </p:spTgt>
                                        </p:tgtEl>
                                        <p:attrNameLst>
                                          <p:attrName>style.visibility</p:attrName>
                                        </p:attrNameLst>
                                      </p:cBhvr>
                                      <p:to>
                                        <p:strVal val="visible"/>
                                      </p:to>
                                    </p:set>
                                    <p:animEffect transition="in" filter="fade">
                                      <p:cBhvr>
                                        <p:cTn id="17" dur="500"/>
                                        <p:tgtEl>
                                          <p:spTgt spid="102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43">
                                            <p:txEl>
                                              <p:pRg st="3" end="3"/>
                                            </p:txEl>
                                          </p:spTgt>
                                        </p:tgtEl>
                                        <p:attrNameLst>
                                          <p:attrName>style.visibility</p:attrName>
                                        </p:attrNameLst>
                                      </p:cBhvr>
                                      <p:to>
                                        <p:strVal val="visible"/>
                                      </p:to>
                                    </p:set>
                                    <p:animEffect transition="in" filter="fade">
                                      <p:cBhvr>
                                        <p:cTn id="22" dur="500"/>
                                        <p:tgtEl>
                                          <p:spTgt spid="1024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43">
                                            <p:txEl>
                                              <p:pRg st="4" end="4"/>
                                            </p:txEl>
                                          </p:spTgt>
                                        </p:tgtEl>
                                        <p:attrNameLst>
                                          <p:attrName>style.visibility</p:attrName>
                                        </p:attrNameLst>
                                      </p:cBhvr>
                                      <p:to>
                                        <p:strVal val="visible"/>
                                      </p:to>
                                    </p:set>
                                    <p:animEffect transition="in" filter="fade">
                                      <p:cBhvr>
                                        <p:cTn id="27" dur="500"/>
                                        <p:tgtEl>
                                          <p:spTgt spid="1024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43">
                                            <p:txEl>
                                              <p:pRg st="5" end="5"/>
                                            </p:txEl>
                                          </p:spTgt>
                                        </p:tgtEl>
                                        <p:attrNameLst>
                                          <p:attrName>style.visibility</p:attrName>
                                        </p:attrNameLst>
                                      </p:cBhvr>
                                      <p:to>
                                        <p:strVal val="visible"/>
                                      </p:to>
                                    </p:set>
                                    <p:animEffect transition="in" filter="fade">
                                      <p:cBhvr>
                                        <p:cTn id="32" dur="500"/>
                                        <p:tgtEl>
                                          <p:spTgt spid="1024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243">
                                            <p:txEl>
                                              <p:pRg st="6" end="6"/>
                                            </p:txEl>
                                          </p:spTgt>
                                        </p:tgtEl>
                                        <p:attrNameLst>
                                          <p:attrName>style.visibility</p:attrName>
                                        </p:attrNameLst>
                                      </p:cBhvr>
                                      <p:to>
                                        <p:strVal val="visible"/>
                                      </p:to>
                                    </p:set>
                                    <p:animEffect transition="in" filter="fade">
                                      <p:cBhvr>
                                        <p:cTn id="37" dur="500"/>
                                        <p:tgtEl>
                                          <p:spTgt spid="1024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dirty="0" smtClean="0"/>
              <a:t>Y-DNA Markers</a:t>
            </a:r>
            <a:endParaRPr lang="en-US" dirty="0"/>
          </a:p>
        </p:txBody>
      </p:sp>
      <p:sp>
        <p:nvSpPr>
          <p:cNvPr id="10243" name="Rectangle 3"/>
          <p:cNvSpPr>
            <a:spLocks noGrp="1" noChangeArrowheads="1"/>
          </p:cNvSpPr>
          <p:nvPr>
            <p:ph idx="1"/>
          </p:nvPr>
        </p:nvSpPr>
        <p:spPr>
          <a:xfrm>
            <a:off x="1219200" y="1524001"/>
            <a:ext cx="7696199" cy="5029200"/>
          </a:xfrm>
        </p:spPr>
        <p:txBody>
          <a:bodyPr anchor="t" anchorCtr="0">
            <a:normAutofit fontScale="70000" lnSpcReduction="20000"/>
          </a:bodyPr>
          <a:lstStyle/>
          <a:p>
            <a:pPr>
              <a:lnSpc>
                <a:spcPct val="120000"/>
              </a:lnSpc>
            </a:pPr>
            <a:r>
              <a:rPr lang="en-US" dirty="0" smtClean="0"/>
              <a:t>Each STR marker tested by the lab to count the number of repeats.  Counts/values recorded and reported to customer.</a:t>
            </a:r>
          </a:p>
          <a:p>
            <a:pPr>
              <a:lnSpc>
                <a:spcPct val="120000"/>
              </a:lnSpc>
            </a:pPr>
            <a:endParaRPr lang="en-US" dirty="0" smtClean="0"/>
          </a:p>
          <a:p>
            <a:pPr>
              <a:lnSpc>
                <a:spcPct val="120000"/>
              </a:lnSpc>
            </a:pPr>
            <a:r>
              <a:rPr lang="en-US" dirty="0" smtClean="0"/>
              <a:t>STR marker values are compared between two people to determine whether they match or not.</a:t>
            </a:r>
          </a:p>
          <a:p>
            <a:pPr>
              <a:lnSpc>
                <a:spcPct val="120000"/>
              </a:lnSpc>
            </a:pPr>
            <a:endParaRPr lang="en-US" dirty="0" smtClean="0"/>
          </a:p>
          <a:p>
            <a:pPr>
              <a:lnSpc>
                <a:spcPct val="120000"/>
              </a:lnSpc>
            </a:pPr>
            <a:r>
              <a:rPr lang="en-US" dirty="0" smtClean="0"/>
              <a:t>An exact or very close match at a sufficient number of markers typically indicates a genealogical relationship – within hundreds of years rather than thousands of years.</a:t>
            </a:r>
          </a:p>
          <a:p>
            <a:pPr lvl="1">
              <a:lnSpc>
                <a:spcPct val="120000"/>
              </a:lnSpc>
            </a:pPr>
            <a:r>
              <a:rPr lang="en-US" dirty="0" smtClean="0"/>
              <a:t>Family Tree DNA offers 12, 25, 37, 67 and 111 markers.  </a:t>
            </a:r>
          </a:p>
          <a:p>
            <a:pPr lvl="1">
              <a:lnSpc>
                <a:spcPct val="120000"/>
              </a:lnSpc>
            </a:pPr>
            <a:r>
              <a:rPr lang="en-US" dirty="0" smtClean="0"/>
              <a:t>37 markers or higher is best for genealogical purposes.</a:t>
            </a:r>
          </a:p>
          <a:p>
            <a:pPr lvl="1">
              <a:lnSpc>
                <a:spcPct val="120000"/>
              </a:lnSpc>
            </a:pPr>
            <a:endParaRPr lang="en-US" dirty="0" smtClean="0"/>
          </a:p>
          <a:p>
            <a:pPr>
              <a:lnSpc>
                <a:spcPct val="120000"/>
              </a:lnSpc>
            </a:pPr>
            <a:r>
              <a:rPr lang="en-US" dirty="0" smtClean="0"/>
              <a:t>Number of repeats can changes over time – these are random mutations that happen between father &amp; son, but not every generation.  These mutations can represent branching points of an extended family tree.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20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3">
                                            <p:txEl>
                                              <p:pRg st="0" end="0"/>
                                            </p:txEl>
                                          </p:spTgt>
                                        </p:tgtEl>
                                        <p:attrNameLst>
                                          <p:attrName>style.visibility</p:attrName>
                                        </p:attrNameLst>
                                      </p:cBhvr>
                                      <p:to>
                                        <p:strVal val="visible"/>
                                      </p:to>
                                    </p:set>
                                    <p:animEffect transition="in" filter="fade">
                                      <p:cBhvr>
                                        <p:cTn id="12" dur="500"/>
                                        <p:tgtEl>
                                          <p:spTgt spid="1024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3">
                                            <p:txEl>
                                              <p:pRg st="2" end="2"/>
                                            </p:txEl>
                                          </p:spTgt>
                                        </p:tgtEl>
                                        <p:attrNameLst>
                                          <p:attrName>style.visibility</p:attrName>
                                        </p:attrNameLst>
                                      </p:cBhvr>
                                      <p:to>
                                        <p:strVal val="visible"/>
                                      </p:to>
                                    </p:set>
                                    <p:animEffect transition="in" filter="fade">
                                      <p:cBhvr>
                                        <p:cTn id="17" dur="500"/>
                                        <p:tgtEl>
                                          <p:spTgt spid="102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43">
                                            <p:txEl>
                                              <p:pRg st="4" end="4"/>
                                            </p:txEl>
                                          </p:spTgt>
                                        </p:tgtEl>
                                        <p:attrNameLst>
                                          <p:attrName>style.visibility</p:attrName>
                                        </p:attrNameLst>
                                      </p:cBhvr>
                                      <p:to>
                                        <p:strVal val="visible"/>
                                      </p:to>
                                    </p:set>
                                    <p:animEffect transition="in" filter="fade">
                                      <p:cBhvr>
                                        <p:cTn id="22" dur="500"/>
                                        <p:tgtEl>
                                          <p:spTgt spid="1024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43">
                                            <p:txEl>
                                              <p:pRg st="5" end="5"/>
                                            </p:txEl>
                                          </p:spTgt>
                                        </p:tgtEl>
                                        <p:attrNameLst>
                                          <p:attrName>style.visibility</p:attrName>
                                        </p:attrNameLst>
                                      </p:cBhvr>
                                      <p:to>
                                        <p:strVal val="visible"/>
                                      </p:to>
                                    </p:set>
                                    <p:animEffect transition="in" filter="fade">
                                      <p:cBhvr>
                                        <p:cTn id="27" dur="500"/>
                                        <p:tgtEl>
                                          <p:spTgt spid="1024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43">
                                            <p:txEl>
                                              <p:pRg st="6" end="6"/>
                                            </p:txEl>
                                          </p:spTgt>
                                        </p:tgtEl>
                                        <p:attrNameLst>
                                          <p:attrName>style.visibility</p:attrName>
                                        </p:attrNameLst>
                                      </p:cBhvr>
                                      <p:to>
                                        <p:strVal val="visible"/>
                                      </p:to>
                                    </p:set>
                                    <p:animEffect transition="in" filter="fade">
                                      <p:cBhvr>
                                        <p:cTn id="32" dur="500"/>
                                        <p:tgtEl>
                                          <p:spTgt spid="1024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243">
                                            <p:txEl>
                                              <p:pRg st="8" end="8"/>
                                            </p:txEl>
                                          </p:spTgt>
                                        </p:tgtEl>
                                        <p:attrNameLst>
                                          <p:attrName>style.visibility</p:attrName>
                                        </p:attrNameLst>
                                      </p:cBhvr>
                                      <p:to>
                                        <p:strVal val="visible"/>
                                      </p:to>
                                    </p:set>
                                    <p:animEffect transition="in" filter="fade">
                                      <p:cBhvr>
                                        <p:cTn id="37" dur="500"/>
                                        <p:tgtEl>
                                          <p:spTgt spid="1024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rmAutofit/>
          </a:bodyPr>
          <a:lstStyle/>
          <a:p>
            <a:r>
              <a:rPr lang="en-US" dirty="0" smtClean="0"/>
              <a:t>Herb’s 25-Marker Y-DNA Results</a:t>
            </a:r>
            <a:endParaRPr lang="en-US" dirty="0"/>
          </a:p>
        </p:txBody>
      </p:sp>
      <p:graphicFrame>
        <p:nvGraphicFramePr>
          <p:cNvPr id="14341" name="Group 5"/>
          <p:cNvGraphicFramePr>
            <a:graphicFrameLocks noGrp="1"/>
          </p:cNvGraphicFramePr>
          <p:nvPr>
            <p:ph idx="1"/>
          </p:nvPr>
        </p:nvGraphicFramePr>
        <p:xfrm>
          <a:off x="381000" y="1447800"/>
          <a:ext cx="8382001" cy="1909969"/>
        </p:xfrm>
        <a:graphic>
          <a:graphicData uri="http://schemas.openxmlformats.org/drawingml/2006/table">
            <a:tbl>
              <a:tblPr/>
              <a:tblGrid>
                <a:gridCol w="914400"/>
                <a:gridCol w="609600"/>
                <a:gridCol w="609600"/>
                <a:gridCol w="609600"/>
                <a:gridCol w="609600"/>
                <a:gridCol w="609600"/>
                <a:gridCol w="609600"/>
                <a:gridCol w="609600"/>
                <a:gridCol w="609600"/>
                <a:gridCol w="609600"/>
                <a:gridCol w="685800"/>
                <a:gridCol w="609600"/>
                <a:gridCol w="685801"/>
              </a:tblGrid>
              <a:tr h="45719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NO.</a:t>
                      </a:r>
                    </a:p>
                  </a:txBody>
                  <a:tcPr marL="83484" marR="8348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chemeClr val="tx1"/>
                          </a:solidFill>
                          <a:effectLst/>
                          <a:latin typeface="Arial" charset="0"/>
                        </a:rPr>
                        <a:t>1</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chemeClr val="tx1"/>
                          </a:solidFill>
                          <a:effectLst/>
                          <a:latin typeface="Arial" charset="0"/>
                        </a:rPr>
                        <a:t>2</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chemeClr val="tx1"/>
                          </a:solidFill>
                          <a:effectLst/>
                          <a:latin typeface="Arial" charset="0"/>
                        </a:rPr>
                        <a:t>3</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chemeClr val="tx1"/>
                          </a:solidFill>
                          <a:effectLst/>
                          <a:latin typeface="Arial" charset="0"/>
                        </a:rPr>
                        <a:t>4</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chemeClr val="tx1"/>
                          </a:solidFill>
                          <a:effectLst/>
                          <a:latin typeface="Arial" charset="0"/>
                        </a:rPr>
                        <a:t>5</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chemeClr val="tx1"/>
                          </a:solidFill>
                          <a:effectLst/>
                          <a:latin typeface="Arial" charset="0"/>
                        </a:rPr>
                        <a:t>6</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chemeClr val="tx1"/>
                          </a:solidFill>
                          <a:effectLst/>
                          <a:latin typeface="Arial" charset="0"/>
                        </a:rPr>
                        <a:t>7</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chemeClr val="tx1"/>
                          </a:solidFill>
                          <a:effectLst/>
                          <a:latin typeface="Arial" charset="0"/>
                        </a:rPr>
                        <a:t>8</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chemeClr val="tx1"/>
                          </a:solidFill>
                          <a:effectLst/>
                          <a:latin typeface="Arial" charset="0"/>
                        </a:rPr>
                        <a:t>9</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chemeClr val="tx1"/>
                          </a:solidFill>
                          <a:effectLst/>
                          <a:latin typeface="Arial" charset="0"/>
                        </a:rPr>
                        <a:t>10</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chemeClr val="tx1"/>
                          </a:solidFill>
                          <a:effectLst/>
                          <a:latin typeface="Arial" charset="0"/>
                        </a:rPr>
                        <a:t>11</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chemeClr val="tx1"/>
                          </a:solidFill>
                          <a:effectLst/>
                          <a:latin typeface="Arial" charset="0"/>
                        </a:rPr>
                        <a:t>12</a:t>
                      </a:r>
                    </a:p>
                  </a:txBody>
                  <a:tcPr marL="83484" marR="8348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mj-lt"/>
                        </a:rPr>
                        <a:t>Marker</a:t>
                      </a:r>
                      <a:br>
                        <a:rPr kumimoji="0" lang="en-US" sz="1600" b="1" i="0" u="none" strike="noStrike" cap="none" normalizeH="0" baseline="0" dirty="0" smtClean="0">
                          <a:ln>
                            <a:noFill/>
                          </a:ln>
                          <a:solidFill>
                            <a:schemeClr val="tx1"/>
                          </a:solidFill>
                          <a:effectLst/>
                          <a:latin typeface="+mj-lt"/>
                        </a:rPr>
                      </a:br>
                      <a:r>
                        <a:rPr kumimoji="0" lang="en-US" sz="1600" b="1" i="0" u="none" strike="noStrike" cap="none" normalizeH="0" baseline="0" dirty="0" smtClean="0">
                          <a:ln>
                            <a:noFill/>
                          </a:ln>
                          <a:solidFill>
                            <a:schemeClr val="tx1"/>
                          </a:solidFill>
                          <a:effectLst/>
                          <a:latin typeface="+mj-lt"/>
                        </a:rPr>
                        <a:t>Name</a:t>
                      </a:r>
                    </a:p>
                  </a:txBody>
                  <a:tcPr marL="83484" marR="8348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rPr>
                        <a:t>DYS</a:t>
                      </a:r>
                      <a:br>
                        <a:rPr kumimoji="0" lang="en-US" sz="1400" b="1" i="0" u="none" strike="noStrike" cap="none" normalizeH="0" baseline="0" dirty="0" smtClean="0">
                          <a:ln>
                            <a:noFill/>
                          </a:ln>
                          <a:solidFill>
                            <a:schemeClr val="tx1"/>
                          </a:solidFill>
                          <a:effectLst/>
                          <a:latin typeface="+mj-lt"/>
                        </a:rPr>
                      </a:br>
                      <a:r>
                        <a:rPr kumimoji="0" lang="en-US" sz="1400" b="1" i="0" u="none" strike="noStrike" cap="none" normalizeH="0" baseline="0" dirty="0" smtClean="0">
                          <a:ln>
                            <a:noFill/>
                          </a:ln>
                          <a:solidFill>
                            <a:schemeClr val="tx1"/>
                          </a:solidFill>
                          <a:effectLst/>
                          <a:latin typeface="+mj-lt"/>
                        </a:rPr>
                        <a:t>393</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rPr>
                        <a:t>DYS</a:t>
                      </a:r>
                      <a:br>
                        <a:rPr kumimoji="0" lang="en-US" sz="1400" b="1" i="0" u="none" strike="noStrike" cap="none" normalizeH="0" baseline="0" dirty="0" smtClean="0">
                          <a:ln>
                            <a:noFill/>
                          </a:ln>
                          <a:solidFill>
                            <a:schemeClr val="tx1"/>
                          </a:solidFill>
                          <a:effectLst/>
                          <a:latin typeface="+mj-lt"/>
                        </a:rPr>
                      </a:br>
                      <a:r>
                        <a:rPr kumimoji="0" lang="en-US" sz="1400" b="1" i="0" u="none" strike="noStrike" cap="none" normalizeH="0" baseline="0" dirty="0" smtClean="0">
                          <a:ln>
                            <a:noFill/>
                          </a:ln>
                          <a:solidFill>
                            <a:schemeClr val="tx1"/>
                          </a:solidFill>
                          <a:effectLst/>
                          <a:latin typeface="+mj-lt"/>
                        </a:rPr>
                        <a:t>390</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rPr>
                        <a:t>DYS</a:t>
                      </a:r>
                      <a:br>
                        <a:rPr kumimoji="0" lang="en-US" sz="1400" b="1" i="0" u="none" strike="noStrike" cap="none" normalizeH="0" baseline="0" dirty="0" smtClean="0">
                          <a:ln>
                            <a:noFill/>
                          </a:ln>
                          <a:solidFill>
                            <a:schemeClr val="tx1"/>
                          </a:solidFill>
                          <a:effectLst/>
                          <a:latin typeface="+mj-lt"/>
                        </a:rPr>
                      </a:br>
                      <a:r>
                        <a:rPr kumimoji="0" lang="en-US" sz="1400" b="1" i="0" u="none" strike="noStrike" cap="none" normalizeH="0" baseline="0" dirty="0" smtClean="0">
                          <a:ln>
                            <a:noFill/>
                          </a:ln>
                          <a:solidFill>
                            <a:schemeClr val="tx1"/>
                          </a:solidFill>
                          <a:effectLst/>
                          <a:latin typeface="+mj-lt"/>
                        </a:rPr>
                        <a:t>19</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rPr>
                        <a:t>DYS</a:t>
                      </a:r>
                      <a:br>
                        <a:rPr kumimoji="0" lang="en-US" sz="1400" b="1" i="0" u="none" strike="noStrike" cap="none" normalizeH="0" baseline="0" dirty="0" smtClean="0">
                          <a:ln>
                            <a:noFill/>
                          </a:ln>
                          <a:solidFill>
                            <a:schemeClr val="tx1"/>
                          </a:solidFill>
                          <a:effectLst/>
                          <a:latin typeface="+mj-lt"/>
                        </a:rPr>
                      </a:br>
                      <a:r>
                        <a:rPr kumimoji="0" lang="en-US" sz="1400" b="1" i="0" u="none" strike="noStrike" cap="none" normalizeH="0" baseline="0" dirty="0" smtClean="0">
                          <a:ln>
                            <a:noFill/>
                          </a:ln>
                          <a:solidFill>
                            <a:schemeClr val="tx1"/>
                          </a:solidFill>
                          <a:effectLst/>
                          <a:latin typeface="+mj-lt"/>
                        </a:rPr>
                        <a:t>391</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rPr>
                        <a:t>DYS</a:t>
                      </a:r>
                      <a:br>
                        <a:rPr kumimoji="0" lang="en-US" sz="1400" b="1" i="0" u="none" strike="noStrike" cap="none" normalizeH="0" baseline="0" dirty="0" smtClean="0">
                          <a:ln>
                            <a:noFill/>
                          </a:ln>
                          <a:solidFill>
                            <a:schemeClr val="tx1"/>
                          </a:solidFill>
                          <a:effectLst/>
                          <a:latin typeface="+mj-lt"/>
                        </a:rPr>
                      </a:br>
                      <a:r>
                        <a:rPr kumimoji="0" lang="en-US" sz="1400" b="1" i="0" u="none" strike="noStrike" cap="none" normalizeH="0" baseline="0" dirty="0" smtClean="0">
                          <a:ln>
                            <a:noFill/>
                          </a:ln>
                          <a:solidFill>
                            <a:schemeClr val="tx1"/>
                          </a:solidFill>
                          <a:effectLst/>
                          <a:latin typeface="+mj-lt"/>
                        </a:rPr>
                        <a:t>385a</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rPr>
                        <a:t>DYS385b</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rPr>
                        <a:t>DYS</a:t>
                      </a:r>
                      <a:br>
                        <a:rPr kumimoji="0" lang="en-US" sz="1400" b="1" i="0" u="none" strike="noStrike" cap="none" normalizeH="0" baseline="0" dirty="0" smtClean="0">
                          <a:ln>
                            <a:noFill/>
                          </a:ln>
                          <a:solidFill>
                            <a:schemeClr val="tx1"/>
                          </a:solidFill>
                          <a:effectLst/>
                          <a:latin typeface="+mj-lt"/>
                        </a:rPr>
                      </a:br>
                      <a:r>
                        <a:rPr kumimoji="0" lang="en-US" sz="1400" b="1" i="0" u="none" strike="noStrike" cap="none" normalizeH="0" baseline="0" dirty="0" smtClean="0">
                          <a:ln>
                            <a:noFill/>
                          </a:ln>
                          <a:solidFill>
                            <a:schemeClr val="tx1"/>
                          </a:solidFill>
                          <a:effectLst/>
                          <a:latin typeface="+mj-lt"/>
                        </a:rPr>
                        <a:t>426</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rPr>
                        <a:t>DYS</a:t>
                      </a:r>
                      <a:br>
                        <a:rPr kumimoji="0" lang="en-US" sz="1400" b="1" i="0" u="none" strike="noStrike" cap="none" normalizeH="0" baseline="0" dirty="0" smtClean="0">
                          <a:ln>
                            <a:noFill/>
                          </a:ln>
                          <a:solidFill>
                            <a:schemeClr val="tx1"/>
                          </a:solidFill>
                          <a:effectLst/>
                          <a:latin typeface="+mj-lt"/>
                        </a:rPr>
                      </a:br>
                      <a:r>
                        <a:rPr kumimoji="0" lang="en-US" sz="1400" b="1" i="0" u="none" strike="noStrike" cap="none" normalizeH="0" baseline="0" dirty="0" smtClean="0">
                          <a:ln>
                            <a:noFill/>
                          </a:ln>
                          <a:solidFill>
                            <a:schemeClr val="tx1"/>
                          </a:solidFill>
                          <a:effectLst/>
                          <a:latin typeface="+mj-lt"/>
                        </a:rPr>
                        <a:t>388</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rPr>
                        <a:t>DYS</a:t>
                      </a:r>
                      <a:br>
                        <a:rPr kumimoji="0" lang="en-US" sz="1400" b="1" i="0" u="none" strike="noStrike" cap="none" normalizeH="0" baseline="0" dirty="0" smtClean="0">
                          <a:ln>
                            <a:noFill/>
                          </a:ln>
                          <a:solidFill>
                            <a:schemeClr val="tx1"/>
                          </a:solidFill>
                          <a:effectLst/>
                          <a:latin typeface="+mj-lt"/>
                        </a:rPr>
                      </a:br>
                      <a:r>
                        <a:rPr kumimoji="0" lang="en-US" sz="1400" b="1" i="0" u="none" strike="noStrike" cap="none" normalizeH="0" baseline="0" dirty="0" smtClean="0">
                          <a:ln>
                            <a:noFill/>
                          </a:ln>
                          <a:solidFill>
                            <a:schemeClr val="tx1"/>
                          </a:solidFill>
                          <a:effectLst/>
                          <a:latin typeface="+mj-lt"/>
                        </a:rPr>
                        <a:t>439</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rPr>
                        <a:t>DYS</a:t>
                      </a:r>
                      <a:br>
                        <a:rPr kumimoji="0" lang="en-US" sz="1400" b="1" i="0" u="none" strike="noStrike" cap="none" normalizeH="0" baseline="0" dirty="0" smtClean="0">
                          <a:ln>
                            <a:noFill/>
                          </a:ln>
                          <a:solidFill>
                            <a:schemeClr val="tx1"/>
                          </a:solidFill>
                          <a:effectLst/>
                          <a:latin typeface="+mj-lt"/>
                        </a:rPr>
                      </a:br>
                      <a:r>
                        <a:rPr kumimoji="0" lang="en-US" sz="1400" b="1" i="0" u="none" strike="noStrike" cap="none" normalizeH="0" baseline="0" dirty="0" smtClean="0">
                          <a:ln>
                            <a:noFill/>
                          </a:ln>
                          <a:solidFill>
                            <a:schemeClr val="tx1"/>
                          </a:solidFill>
                          <a:effectLst/>
                          <a:latin typeface="+mj-lt"/>
                        </a:rPr>
                        <a:t>389-1</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rPr>
                        <a:t>DYS</a:t>
                      </a:r>
                      <a:br>
                        <a:rPr kumimoji="0" lang="en-US" sz="1400" b="1" i="0" u="none" strike="noStrike" cap="none" normalizeH="0" baseline="0" dirty="0" smtClean="0">
                          <a:ln>
                            <a:noFill/>
                          </a:ln>
                          <a:solidFill>
                            <a:schemeClr val="tx1"/>
                          </a:solidFill>
                          <a:effectLst/>
                          <a:latin typeface="+mj-lt"/>
                        </a:rPr>
                      </a:br>
                      <a:r>
                        <a:rPr kumimoji="0" lang="en-US" sz="1400" b="1" i="0" u="none" strike="noStrike" cap="none" normalizeH="0" baseline="0" dirty="0" smtClean="0">
                          <a:ln>
                            <a:noFill/>
                          </a:ln>
                          <a:solidFill>
                            <a:schemeClr val="tx1"/>
                          </a:solidFill>
                          <a:effectLst/>
                          <a:latin typeface="+mj-lt"/>
                        </a:rPr>
                        <a:t>392</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rPr>
                        <a:t>DYS</a:t>
                      </a:r>
                      <a:br>
                        <a:rPr kumimoji="0" lang="en-US" sz="1400" b="1" i="0" u="none" strike="noStrike" cap="none" normalizeH="0" baseline="0" dirty="0" smtClean="0">
                          <a:ln>
                            <a:noFill/>
                          </a:ln>
                          <a:solidFill>
                            <a:schemeClr val="tx1"/>
                          </a:solidFill>
                          <a:effectLst/>
                          <a:latin typeface="+mj-lt"/>
                        </a:rPr>
                      </a:br>
                      <a:r>
                        <a:rPr kumimoji="0" lang="en-US" sz="1400" b="1" i="0" u="none" strike="noStrike" cap="none" normalizeH="0" baseline="0" dirty="0" smtClean="0">
                          <a:ln>
                            <a:noFill/>
                          </a:ln>
                          <a:solidFill>
                            <a:schemeClr val="tx1"/>
                          </a:solidFill>
                          <a:effectLst/>
                          <a:latin typeface="+mj-lt"/>
                        </a:rPr>
                        <a:t>389-2</a:t>
                      </a:r>
                    </a:p>
                  </a:txBody>
                  <a:tcPr marL="83484" marR="8348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69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mj-lt"/>
                        </a:rPr>
                        <a:t>HERB</a:t>
                      </a:r>
                    </a:p>
                  </a:txBody>
                  <a:tcPr marL="83484" marR="8348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mj-lt"/>
                        </a:rPr>
                        <a:t>12</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mj-lt"/>
                        </a:rPr>
                        <a:t>23</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mj-lt"/>
                        </a:rPr>
                        <a:t>14</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mj-lt"/>
                        </a:rPr>
                        <a:t>10</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mj-lt"/>
                        </a:rPr>
                        <a:t>14</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mj-lt"/>
                        </a:rPr>
                        <a:t>15</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mj-lt"/>
                        </a:rPr>
                        <a:t>11</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mj-lt"/>
                        </a:rPr>
                        <a:t>15</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mj-lt"/>
                        </a:rPr>
                        <a:t>12</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mj-lt"/>
                        </a:rPr>
                        <a:t>14</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mj-lt"/>
                        </a:rPr>
                        <a:t>11</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mj-lt"/>
                        </a:rPr>
                        <a:t>31</a:t>
                      </a:r>
                    </a:p>
                  </a:txBody>
                  <a:tcPr marL="83484" marR="8348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0723" name="Rectangle 3"/>
          <p:cNvSpPr>
            <a:spLocks noGrp="1" noChangeArrowheads="1"/>
          </p:cNvSpPr>
          <p:nvPr>
            <p:ph type="body" sz="half" idx="4294967295"/>
          </p:nvPr>
        </p:nvSpPr>
        <p:spPr>
          <a:xfrm>
            <a:off x="0" y="4724400"/>
            <a:ext cx="8229600" cy="1143000"/>
          </a:xfrm>
        </p:spPr>
        <p:txBody>
          <a:bodyPr/>
          <a:lstStyle/>
          <a:p>
            <a:pPr>
              <a:buFontTx/>
              <a:buNone/>
            </a:pPr>
            <a:endParaRPr lang="en-US" sz="2800" b="1">
              <a:latin typeface="Times New Roman" pitchFamily="18" charset="0"/>
            </a:endParaRPr>
          </a:p>
          <a:p>
            <a:endParaRPr lang="en-US" sz="2800" b="1">
              <a:latin typeface="Times New Roman" pitchFamily="18" charset="0"/>
            </a:endParaRPr>
          </a:p>
        </p:txBody>
      </p:sp>
      <p:graphicFrame>
        <p:nvGraphicFramePr>
          <p:cNvPr id="6" name="Group 5"/>
          <p:cNvGraphicFramePr>
            <a:graphicFrameLocks/>
          </p:cNvGraphicFramePr>
          <p:nvPr/>
        </p:nvGraphicFramePr>
        <p:xfrm>
          <a:off x="152400" y="3505200"/>
          <a:ext cx="8839198" cy="1909969"/>
        </p:xfrm>
        <a:graphic>
          <a:graphicData uri="http://schemas.openxmlformats.org/drawingml/2006/table">
            <a:tbl>
              <a:tblPr/>
              <a:tblGrid>
                <a:gridCol w="685799"/>
                <a:gridCol w="533400"/>
                <a:gridCol w="533400"/>
                <a:gridCol w="533400"/>
                <a:gridCol w="533400"/>
                <a:gridCol w="533400"/>
                <a:gridCol w="533400"/>
                <a:gridCol w="533400"/>
                <a:gridCol w="533400"/>
                <a:gridCol w="533400"/>
                <a:gridCol w="533400"/>
                <a:gridCol w="685800"/>
                <a:gridCol w="533400"/>
                <a:gridCol w="533400"/>
                <a:gridCol w="528762"/>
                <a:gridCol w="538037"/>
              </a:tblGrid>
              <a:tr h="45719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NO.</a:t>
                      </a:r>
                    </a:p>
                  </a:txBody>
                  <a:tcPr marL="83484" marR="8348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chemeClr val="tx1"/>
                          </a:solidFill>
                          <a:effectLst/>
                          <a:latin typeface="Arial" charset="0"/>
                        </a:rPr>
                        <a:t>13</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chemeClr val="tx1"/>
                          </a:solidFill>
                          <a:effectLst/>
                          <a:latin typeface="Arial" charset="0"/>
                        </a:rPr>
                        <a:t>14</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chemeClr val="tx1"/>
                          </a:solidFill>
                          <a:effectLst/>
                          <a:latin typeface="Arial" charset="0"/>
                        </a:rPr>
                        <a:t>15</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chemeClr val="tx1"/>
                          </a:solidFill>
                          <a:effectLst/>
                          <a:latin typeface="Arial" charset="0"/>
                        </a:rPr>
                        <a:t>16</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chemeClr val="tx1"/>
                          </a:solidFill>
                          <a:effectLst/>
                          <a:latin typeface="Arial" charset="0"/>
                        </a:rPr>
                        <a:t>17</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chemeClr val="tx1"/>
                          </a:solidFill>
                          <a:effectLst/>
                          <a:latin typeface="Arial" charset="0"/>
                        </a:rPr>
                        <a:t>18</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chemeClr val="tx1"/>
                          </a:solidFill>
                          <a:effectLst/>
                          <a:latin typeface="Arial" charset="0"/>
                        </a:rPr>
                        <a:t>19</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chemeClr val="tx1"/>
                          </a:solidFill>
                          <a:effectLst/>
                          <a:latin typeface="Arial" charset="0"/>
                        </a:rPr>
                        <a:t>20</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chemeClr val="tx1"/>
                          </a:solidFill>
                          <a:effectLst/>
                          <a:latin typeface="Arial" charset="0"/>
                        </a:rPr>
                        <a:t>21</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chemeClr val="tx1"/>
                          </a:solidFill>
                          <a:effectLst/>
                          <a:latin typeface="Arial" charset="0"/>
                        </a:rPr>
                        <a:t>22</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chemeClr val="tx1"/>
                          </a:solidFill>
                          <a:effectLst/>
                          <a:latin typeface="Arial" charset="0"/>
                        </a:rPr>
                        <a:t>23</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chemeClr val="tx1"/>
                          </a:solidFill>
                          <a:effectLst/>
                          <a:latin typeface="Arial" charset="0"/>
                        </a:rPr>
                        <a:t>24</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chemeClr val="tx1"/>
                          </a:solidFill>
                          <a:effectLst/>
                          <a:latin typeface="Arial" charset="0"/>
                        </a:rPr>
                        <a:t>25</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chemeClr val="tx1"/>
                          </a:solidFill>
                          <a:effectLst/>
                          <a:latin typeface="Arial" charset="0"/>
                        </a:rPr>
                        <a:t>-</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chemeClr val="tx1"/>
                          </a:solidFill>
                          <a:effectLst/>
                          <a:latin typeface="Arial" charset="0"/>
                        </a:rPr>
                        <a:t>-</a:t>
                      </a:r>
                    </a:p>
                  </a:txBody>
                  <a:tcPr marL="83484" marR="8348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mj-lt"/>
                        </a:rPr>
                        <a:t>Marker</a:t>
                      </a:r>
                      <a:br>
                        <a:rPr kumimoji="0" lang="en-US" sz="1200" b="1" i="0" u="none" strike="noStrike" cap="none" normalizeH="0" baseline="0" dirty="0" smtClean="0">
                          <a:ln>
                            <a:noFill/>
                          </a:ln>
                          <a:solidFill>
                            <a:schemeClr val="tx1"/>
                          </a:solidFill>
                          <a:effectLst/>
                          <a:latin typeface="+mj-lt"/>
                        </a:rPr>
                      </a:br>
                      <a:r>
                        <a:rPr kumimoji="0" lang="en-US" sz="1200" b="1" i="0" u="none" strike="noStrike" cap="none" normalizeH="0" baseline="0" dirty="0" smtClean="0">
                          <a:ln>
                            <a:noFill/>
                          </a:ln>
                          <a:solidFill>
                            <a:schemeClr val="tx1"/>
                          </a:solidFill>
                          <a:effectLst/>
                          <a:latin typeface="+mj-lt"/>
                        </a:rPr>
                        <a:t>Name</a:t>
                      </a:r>
                    </a:p>
                  </a:txBody>
                  <a:tcPr marL="83484" marR="8348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mj-lt"/>
                        </a:rPr>
                        <a:t>DYS</a:t>
                      </a:r>
                      <a:br>
                        <a:rPr kumimoji="0" lang="en-US" sz="1200" b="1" i="0" u="none" strike="noStrike" cap="none" normalizeH="0" baseline="0" dirty="0" smtClean="0">
                          <a:ln>
                            <a:noFill/>
                          </a:ln>
                          <a:solidFill>
                            <a:schemeClr val="tx1"/>
                          </a:solidFill>
                          <a:effectLst/>
                          <a:latin typeface="+mj-lt"/>
                        </a:rPr>
                      </a:br>
                      <a:r>
                        <a:rPr kumimoji="0" lang="en-US" sz="1200" b="1" i="0" u="none" strike="noStrike" cap="none" normalizeH="0" baseline="0" dirty="0" smtClean="0">
                          <a:ln>
                            <a:noFill/>
                          </a:ln>
                          <a:solidFill>
                            <a:schemeClr val="tx1"/>
                          </a:solidFill>
                          <a:effectLst/>
                          <a:latin typeface="+mj-lt"/>
                        </a:rPr>
                        <a:t>458</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mj-lt"/>
                        </a:rPr>
                        <a:t>DYS</a:t>
                      </a:r>
                      <a:br>
                        <a:rPr kumimoji="0" lang="en-US" sz="1200" b="1" i="0" u="none" strike="noStrike" cap="none" normalizeH="0" baseline="0" dirty="0" smtClean="0">
                          <a:ln>
                            <a:noFill/>
                          </a:ln>
                          <a:solidFill>
                            <a:schemeClr val="tx1"/>
                          </a:solidFill>
                          <a:effectLst/>
                          <a:latin typeface="+mj-lt"/>
                        </a:rPr>
                      </a:br>
                      <a:r>
                        <a:rPr kumimoji="0" lang="en-US" sz="1200" b="1" i="0" u="none" strike="noStrike" cap="none" normalizeH="0" baseline="0" dirty="0" smtClean="0">
                          <a:ln>
                            <a:noFill/>
                          </a:ln>
                          <a:solidFill>
                            <a:schemeClr val="tx1"/>
                          </a:solidFill>
                          <a:effectLst/>
                          <a:latin typeface="+mj-lt"/>
                        </a:rPr>
                        <a:t>459a</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mj-lt"/>
                        </a:rPr>
                        <a:t>DYS</a:t>
                      </a:r>
                      <a:br>
                        <a:rPr kumimoji="0" lang="en-US" sz="1200" b="1" i="0" u="none" strike="noStrike" cap="none" normalizeH="0" baseline="0" dirty="0" smtClean="0">
                          <a:ln>
                            <a:noFill/>
                          </a:ln>
                          <a:solidFill>
                            <a:schemeClr val="tx1"/>
                          </a:solidFill>
                          <a:effectLst/>
                          <a:latin typeface="+mj-lt"/>
                        </a:rPr>
                      </a:br>
                      <a:r>
                        <a:rPr kumimoji="0" lang="en-US" sz="1200" b="1" i="0" u="none" strike="noStrike" cap="none" normalizeH="0" baseline="0" dirty="0" smtClean="0">
                          <a:ln>
                            <a:noFill/>
                          </a:ln>
                          <a:solidFill>
                            <a:schemeClr val="tx1"/>
                          </a:solidFill>
                          <a:effectLst/>
                          <a:latin typeface="+mj-lt"/>
                        </a:rPr>
                        <a:t>459b</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mj-lt"/>
                        </a:rPr>
                        <a:t>DYS</a:t>
                      </a:r>
                      <a:br>
                        <a:rPr kumimoji="0" lang="en-US" sz="1200" b="1" i="0" u="none" strike="noStrike" cap="none" normalizeH="0" baseline="0" dirty="0" smtClean="0">
                          <a:ln>
                            <a:noFill/>
                          </a:ln>
                          <a:solidFill>
                            <a:schemeClr val="tx1"/>
                          </a:solidFill>
                          <a:effectLst/>
                          <a:latin typeface="+mj-lt"/>
                        </a:rPr>
                      </a:br>
                      <a:r>
                        <a:rPr kumimoji="0" lang="en-US" sz="1200" b="1" i="0" u="none" strike="noStrike" cap="none" normalizeH="0" baseline="0" dirty="0" smtClean="0">
                          <a:ln>
                            <a:noFill/>
                          </a:ln>
                          <a:solidFill>
                            <a:schemeClr val="tx1"/>
                          </a:solidFill>
                          <a:effectLst/>
                          <a:latin typeface="+mj-lt"/>
                        </a:rPr>
                        <a:t>455</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mj-lt"/>
                        </a:rPr>
                        <a:t>DYS</a:t>
                      </a:r>
                      <a:br>
                        <a:rPr kumimoji="0" lang="en-US" sz="1200" b="1" i="0" u="none" strike="noStrike" cap="none" normalizeH="0" baseline="0" dirty="0" smtClean="0">
                          <a:ln>
                            <a:noFill/>
                          </a:ln>
                          <a:solidFill>
                            <a:schemeClr val="tx1"/>
                          </a:solidFill>
                          <a:effectLst/>
                          <a:latin typeface="+mj-lt"/>
                        </a:rPr>
                      </a:br>
                      <a:r>
                        <a:rPr kumimoji="0" lang="en-US" sz="1200" b="1" i="0" u="none" strike="noStrike" cap="none" normalizeH="0" baseline="0" dirty="0" smtClean="0">
                          <a:ln>
                            <a:noFill/>
                          </a:ln>
                          <a:solidFill>
                            <a:schemeClr val="tx1"/>
                          </a:solidFill>
                          <a:effectLst/>
                          <a:latin typeface="+mj-lt"/>
                        </a:rPr>
                        <a:t>454</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mj-lt"/>
                        </a:rPr>
                        <a:t>DYS</a:t>
                      </a:r>
                      <a:br>
                        <a:rPr kumimoji="0" lang="en-US" sz="1200" b="1" i="0" u="none" strike="noStrike" cap="none" normalizeH="0" baseline="0" dirty="0" smtClean="0">
                          <a:ln>
                            <a:noFill/>
                          </a:ln>
                          <a:solidFill>
                            <a:schemeClr val="tx1"/>
                          </a:solidFill>
                          <a:effectLst/>
                          <a:latin typeface="+mj-lt"/>
                        </a:rPr>
                      </a:br>
                      <a:r>
                        <a:rPr kumimoji="0" lang="en-US" sz="1200" b="1" i="0" u="none" strike="noStrike" cap="none" normalizeH="0" baseline="0" dirty="0" smtClean="0">
                          <a:ln>
                            <a:noFill/>
                          </a:ln>
                          <a:solidFill>
                            <a:schemeClr val="tx1"/>
                          </a:solidFill>
                          <a:effectLst/>
                          <a:latin typeface="+mj-lt"/>
                        </a:rPr>
                        <a:t>447</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mj-lt"/>
                        </a:rPr>
                        <a:t>DYS</a:t>
                      </a:r>
                      <a:br>
                        <a:rPr kumimoji="0" lang="en-US" sz="1200" b="1" i="0" u="none" strike="noStrike" cap="none" normalizeH="0" baseline="0" dirty="0" smtClean="0">
                          <a:ln>
                            <a:noFill/>
                          </a:ln>
                          <a:solidFill>
                            <a:schemeClr val="tx1"/>
                          </a:solidFill>
                          <a:effectLst/>
                          <a:latin typeface="+mj-lt"/>
                        </a:rPr>
                      </a:br>
                      <a:r>
                        <a:rPr kumimoji="0" lang="en-US" sz="1200" b="1" i="0" u="none" strike="noStrike" cap="none" normalizeH="0" baseline="0" dirty="0" smtClean="0">
                          <a:ln>
                            <a:noFill/>
                          </a:ln>
                          <a:solidFill>
                            <a:schemeClr val="tx1"/>
                          </a:solidFill>
                          <a:effectLst/>
                          <a:latin typeface="+mj-lt"/>
                        </a:rPr>
                        <a:t>437</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mj-lt"/>
                        </a:rPr>
                        <a:t>DYS</a:t>
                      </a:r>
                      <a:br>
                        <a:rPr kumimoji="0" lang="en-US" sz="1200" b="1" i="0" u="none" strike="noStrike" cap="none" normalizeH="0" baseline="0" dirty="0" smtClean="0">
                          <a:ln>
                            <a:noFill/>
                          </a:ln>
                          <a:solidFill>
                            <a:schemeClr val="tx1"/>
                          </a:solidFill>
                          <a:effectLst/>
                          <a:latin typeface="+mj-lt"/>
                        </a:rPr>
                      </a:br>
                      <a:r>
                        <a:rPr kumimoji="0" lang="en-US" sz="1200" b="1" i="0" u="none" strike="noStrike" cap="none" normalizeH="0" baseline="0" dirty="0" smtClean="0">
                          <a:ln>
                            <a:noFill/>
                          </a:ln>
                          <a:solidFill>
                            <a:schemeClr val="tx1"/>
                          </a:solidFill>
                          <a:effectLst/>
                          <a:latin typeface="+mj-lt"/>
                        </a:rPr>
                        <a:t>448</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mj-lt"/>
                        </a:rPr>
                        <a:t>DYS</a:t>
                      </a:r>
                      <a:br>
                        <a:rPr kumimoji="0" lang="en-US" sz="1200" b="1" i="0" u="none" strike="noStrike" cap="none" normalizeH="0" baseline="0" dirty="0" smtClean="0">
                          <a:ln>
                            <a:noFill/>
                          </a:ln>
                          <a:solidFill>
                            <a:schemeClr val="tx1"/>
                          </a:solidFill>
                          <a:effectLst/>
                          <a:latin typeface="+mj-lt"/>
                        </a:rPr>
                      </a:br>
                      <a:r>
                        <a:rPr kumimoji="0" lang="en-US" sz="1200" b="1" i="0" u="none" strike="noStrike" cap="none" normalizeH="0" baseline="0" dirty="0" smtClean="0">
                          <a:ln>
                            <a:noFill/>
                          </a:ln>
                          <a:solidFill>
                            <a:schemeClr val="tx1"/>
                          </a:solidFill>
                          <a:effectLst/>
                          <a:latin typeface="+mj-lt"/>
                        </a:rPr>
                        <a:t>449</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mj-lt"/>
                        </a:rPr>
                        <a:t>DYS</a:t>
                      </a:r>
                      <a:br>
                        <a:rPr kumimoji="0" lang="en-US" sz="1200" b="1" i="0" u="none" strike="noStrike" cap="none" normalizeH="0" baseline="0" dirty="0" smtClean="0">
                          <a:ln>
                            <a:noFill/>
                          </a:ln>
                          <a:solidFill>
                            <a:schemeClr val="tx1"/>
                          </a:solidFill>
                          <a:effectLst/>
                          <a:latin typeface="+mj-lt"/>
                        </a:rPr>
                      </a:br>
                      <a:r>
                        <a:rPr kumimoji="0" lang="en-US" sz="1200" b="1" i="0" u="none" strike="noStrike" cap="none" normalizeH="0" baseline="0" dirty="0" smtClean="0">
                          <a:ln>
                            <a:noFill/>
                          </a:ln>
                          <a:solidFill>
                            <a:schemeClr val="tx1"/>
                          </a:solidFill>
                          <a:effectLst/>
                          <a:latin typeface="+mj-lt"/>
                        </a:rPr>
                        <a:t>464a</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mj-lt"/>
                        </a:rPr>
                        <a:t>DYS</a:t>
                      </a:r>
                      <a:br>
                        <a:rPr kumimoji="0" lang="en-US" sz="1200" b="1" i="0" u="none" strike="noStrike" cap="none" normalizeH="0" baseline="0" dirty="0" smtClean="0">
                          <a:ln>
                            <a:noFill/>
                          </a:ln>
                          <a:solidFill>
                            <a:schemeClr val="tx1"/>
                          </a:solidFill>
                          <a:effectLst/>
                          <a:latin typeface="+mj-lt"/>
                        </a:rPr>
                      </a:br>
                      <a:r>
                        <a:rPr kumimoji="0" lang="en-US" sz="1200" b="1" i="0" u="none" strike="noStrike" cap="none" normalizeH="0" baseline="0" dirty="0" smtClean="0">
                          <a:ln>
                            <a:noFill/>
                          </a:ln>
                          <a:solidFill>
                            <a:schemeClr val="tx1"/>
                          </a:solidFill>
                          <a:effectLst/>
                          <a:latin typeface="+mj-lt"/>
                        </a:rPr>
                        <a:t>464b</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mj-lt"/>
                        </a:rPr>
                        <a:t>DYS</a:t>
                      </a:r>
                      <a:br>
                        <a:rPr kumimoji="0" lang="en-US" sz="1200" b="1" i="0" u="none" strike="noStrike" cap="none" normalizeH="0" baseline="0" dirty="0" smtClean="0">
                          <a:ln>
                            <a:noFill/>
                          </a:ln>
                          <a:solidFill>
                            <a:schemeClr val="tx1"/>
                          </a:solidFill>
                          <a:effectLst/>
                          <a:latin typeface="+mj-lt"/>
                        </a:rPr>
                      </a:br>
                      <a:r>
                        <a:rPr kumimoji="0" lang="en-US" sz="1200" b="1" i="0" u="none" strike="noStrike" cap="none" normalizeH="0" baseline="0" dirty="0" smtClean="0">
                          <a:ln>
                            <a:noFill/>
                          </a:ln>
                          <a:solidFill>
                            <a:schemeClr val="tx1"/>
                          </a:solidFill>
                          <a:effectLst/>
                          <a:latin typeface="+mj-lt"/>
                        </a:rPr>
                        <a:t>464c</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mj-lt"/>
                        </a:rPr>
                        <a:t>DYS</a:t>
                      </a:r>
                      <a:br>
                        <a:rPr kumimoji="0" lang="en-US" sz="1200" b="1" i="0" u="none" strike="noStrike" cap="none" normalizeH="0" baseline="0" dirty="0" smtClean="0">
                          <a:ln>
                            <a:noFill/>
                          </a:ln>
                          <a:solidFill>
                            <a:schemeClr val="tx1"/>
                          </a:solidFill>
                          <a:effectLst/>
                          <a:latin typeface="+mj-lt"/>
                        </a:rPr>
                      </a:br>
                      <a:r>
                        <a:rPr kumimoji="0" lang="en-US" sz="1200" b="1" i="0" u="none" strike="noStrike" cap="none" normalizeH="0" baseline="0" dirty="0" smtClean="0">
                          <a:ln>
                            <a:noFill/>
                          </a:ln>
                          <a:solidFill>
                            <a:schemeClr val="tx1"/>
                          </a:solidFill>
                          <a:effectLst/>
                          <a:latin typeface="+mj-lt"/>
                        </a:rPr>
                        <a:t>464d</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mj-lt"/>
                        </a:rPr>
                        <a:t>DYS</a:t>
                      </a:r>
                      <a:br>
                        <a:rPr kumimoji="0" lang="en-US" sz="1200" b="1" i="0" u="none" strike="noStrike" cap="none" normalizeH="0" baseline="0" dirty="0" smtClean="0">
                          <a:ln>
                            <a:noFill/>
                          </a:ln>
                          <a:solidFill>
                            <a:schemeClr val="tx1"/>
                          </a:solidFill>
                          <a:effectLst/>
                          <a:latin typeface="+mj-lt"/>
                        </a:rPr>
                      </a:br>
                      <a:r>
                        <a:rPr kumimoji="0" lang="en-US" sz="1200" b="1" i="0" u="none" strike="noStrike" cap="none" normalizeH="0" baseline="0" dirty="0" smtClean="0">
                          <a:ln>
                            <a:noFill/>
                          </a:ln>
                          <a:solidFill>
                            <a:schemeClr val="tx1"/>
                          </a:solidFill>
                          <a:effectLst/>
                          <a:latin typeface="+mj-lt"/>
                        </a:rPr>
                        <a:t>464e</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mj-lt"/>
                        </a:rPr>
                        <a:t>DYS464f</a:t>
                      </a:r>
                    </a:p>
                  </a:txBody>
                  <a:tcPr marL="83484" marR="8348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69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rPr>
                        <a:t>HERB</a:t>
                      </a:r>
                    </a:p>
                  </a:txBody>
                  <a:tcPr marL="83484" marR="8348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mj-lt"/>
                          <a:cs typeface="Arial" charset="0"/>
                        </a:rPr>
                        <a:t>15</a:t>
                      </a:r>
                    </a:p>
                  </a:txBody>
                  <a:tcPr marL="85612" marR="8561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mj-lt"/>
                          <a:cs typeface="Arial" charset="0"/>
                        </a:rPr>
                        <a:t>9</a:t>
                      </a:r>
                    </a:p>
                  </a:txBody>
                  <a:tcPr marL="85612" marR="8561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mj-lt"/>
                          <a:cs typeface="Arial" charset="0"/>
                        </a:rPr>
                        <a:t>9</a:t>
                      </a:r>
                    </a:p>
                  </a:txBody>
                  <a:tcPr marL="85612" marR="8561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mj-lt"/>
                          <a:cs typeface="Arial" charset="0"/>
                        </a:rPr>
                        <a:t>11</a:t>
                      </a:r>
                    </a:p>
                  </a:txBody>
                  <a:tcPr marL="85612" marR="8561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mj-lt"/>
                          <a:cs typeface="Arial" charset="0"/>
                        </a:rPr>
                        <a:t>11</a:t>
                      </a:r>
                    </a:p>
                  </a:txBody>
                  <a:tcPr marL="85612" marR="8561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mj-lt"/>
                          <a:cs typeface="Arial" charset="0"/>
                        </a:rPr>
                        <a:t>25</a:t>
                      </a:r>
                    </a:p>
                  </a:txBody>
                  <a:tcPr marL="85612" marR="8561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mj-lt"/>
                          <a:cs typeface="Arial" charset="0"/>
                        </a:rPr>
                        <a:t>15</a:t>
                      </a:r>
                    </a:p>
                  </a:txBody>
                  <a:tcPr marL="85612" marR="8561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mj-lt"/>
                          <a:cs typeface="Arial" charset="0"/>
                        </a:rPr>
                        <a:t>20</a:t>
                      </a:r>
                    </a:p>
                  </a:txBody>
                  <a:tcPr marL="85612" marR="8561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mj-lt"/>
                          <a:cs typeface="Arial" charset="0"/>
                        </a:rPr>
                        <a:t>29</a:t>
                      </a:r>
                    </a:p>
                  </a:txBody>
                  <a:tcPr marL="85612" marR="8561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mj-lt"/>
                          <a:cs typeface="Arial" charset="0"/>
                        </a:rPr>
                        <a:t>13</a:t>
                      </a:r>
                    </a:p>
                  </a:txBody>
                  <a:tcPr marL="85612" marR="8561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0000"/>
                          </a:solidFill>
                          <a:effectLst>
                            <a:outerShdw blurRad="38100" dist="38100" dir="2700000" algn="tl">
                              <a:srgbClr val="000000">
                                <a:alpha val="43137"/>
                              </a:srgbClr>
                            </a:outerShdw>
                          </a:effectLst>
                          <a:latin typeface="+mj-lt"/>
                          <a:cs typeface="Arial" charset="0"/>
                        </a:rPr>
                        <a:t>13.1</a:t>
                      </a:r>
                    </a:p>
                  </a:txBody>
                  <a:tcPr marL="85612" marR="8561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mj-lt"/>
                          <a:cs typeface="Arial" charset="0"/>
                        </a:rPr>
                        <a:t>15</a:t>
                      </a:r>
                    </a:p>
                  </a:txBody>
                  <a:tcPr marL="85612" marR="8561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mj-lt"/>
                          <a:cs typeface="Arial" charset="0"/>
                        </a:rPr>
                        <a:t>16</a:t>
                      </a:r>
                    </a:p>
                  </a:txBody>
                  <a:tcPr marL="85612" marR="8561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0000"/>
                          </a:solidFill>
                          <a:effectLst>
                            <a:outerShdw blurRad="38100" dist="38100" dir="2700000" algn="tl">
                              <a:srgbClr val="C0C0C0"/>
                            </a:outerShdw>
                          </a:effectLst>
                          <a:latin typeface="+mj-lt"/>
                          <a:cs typeface="Arial" charset="0"/>
                        </a:rPr>
                        <a:t>16</a:t>
                      </a:r>
                    </a:p>
                  </a:txBody>
                  <a:tcPr marL="85612" marR="8561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0000"/>
                          </a:solidFill>
                          <a:effectLst>
                            <a:outerShdw blurRad="38100" dist="38100" dir="2700000" algn="tl">
                              <a:srgbClr val="C0C0C0"/>
                            </a:outerShdw>
                          </a:effectLst>
                          <a:latin typeface="+mj-lt"/>
                          <a:cs typeface="Arial" charset="0"/>
                        </a:rPr>
                        <a:t>16</a:t>
                      </a:r>
                    </a:p>
                  </a:txBody>
                  <a:tcPr marL="85612" marR="85612"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 name="Rectangle 101"/>
          <p:cNvSpPr txBox="1">
            <a:spLocks noChangeArrowheads="1"/>
          </p:cNvSpPr>
          <p:nvPr/>
        </p:nvSpPr>
        <p:spPr bwMode="auto">
          <a:xfrm>
            <a:off x="533400" y="5562600"/>
            <a:ext cx="8229600" cy="117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t" anchorCtr="0" compatLnSpc="1">
            <a:prstTxWarp prst="textNoShape">
              <a:avLst/>
            </a:prstTxWarp>
            <a:normAutofit fontScale="92500" lnSpcReduction="10000"/>
          </a:bodyPr>
          <a:lstStyle/>
          <a:p>
            <a:pPr marL="343129" marR="0" lvl="0" indent="-343129" algn="l" defTabSz="915010" rtl="0" eaLnBrk="1" fontAlgn="base" latinLnBrk="0" hangingPunct="1">
              <a:lnSpc>
                <a:spcPct val="100000"/>
              </a:lnSpc>
              <a:spcBef>
                <a:spcPts val="0"/>
              </a:spcBef>
              <a:spcAft>
                <a:spcPct val="0"/>
              </a:spcAft>
              <a:buClrTx/>
              <a:buSzTx/>
              <a:tabLst/>
              <a:defRPr/>
            </a:pPr>
            <a:r>
              <a:rPr kumimoji="0" lang="en-US" sz="2800" b="0" i="0" u="none" strike="noStrike" kern="0" cap="none" spc="0" normalizeH="0" baseline="0" noProof="0" dirty="0" smtClean="0">
                <a:ln>
                  <a:noFill/>
                </a:ln>
                <a:solidFill>
                  <a:schemeClr val="tx1"/>
                </a:solidFill>
                <a:effectLst/>
                <a:uLnTx/>
                <a:uFillTx/>
                <a:latin typeface="+mn-lt"/>
                <a:ea typeface="+mn-ea"/>
                <a:cs typeface="+mn-cs"/>
              </a:rPr>
              <a:t>Two anomalies:</a:t>
            </a:r>
          </a:p>
          <a:p>
            <a:pPr marL="343129" marR="0" lvl="0" indent="-343129" algn="l" defTabSz="915010" rtl="0" eaLnBrk="1" fontAlgn="base" latinLnBrk="0" hangingPunct="1">
              <a:lnSpc>
                <a:spcPct val="100000"/>
              </a:lnSpc>
              <a:spcBef>
                <a:spcPts val="0"/>
              </a:spcBef>
              <a:spcAft>
                <a:spcPct val="0"/>
              </a:spcAft>
              <a:buClrTx/>
              <a:buSzTx/>
              <a:buFontTx/>
              <a:buChar char="•"/>
              <a:tabLst/>
              <a:defRPr/>
            </a:pPr>
            <a:r>
              <a:rPr kumimoji="0" lang="en-US" sz="2800" b="0" i="0" u="none" strike="noStrike" kern="0" cap="none" spc="0" normalizeH="0" baseline="0" noProof="0" dirty="0" smtClean="0">
                <a:ln>
                  <a:noFill/>
                </a:ln>
                <a:solidFill>
                  <a:schemeClr val="tx1"/>
                </a:solidFill>
                <a:effectLst/>
                <a:uLnTx/>
                <a:uFillTx/>
                <a:latin typeface="+mn-lt"/>
                <a:ea typeface="+mn-ea"/>
                <a:cs typeface="+mn-cs"/>
              </a:rPr>
              <a:t>Marker 23 – value</a:t>
            </a:r>
            <a:r>
              <a:rPr kumimoji="0" lang="en-US" sz="2800" b="0" i="0" u="none" strike="noStrike" kern="0" cap="none" spc="0" normalizeH="0" noProof="0" dirty="0" smtClean="0">
                <a:ln>
                  <a:noFill/>
                </a:ln>
                <a:solidFill>
                  <a:schemeClr val="tx1"/>
                </a:solidFill>
                <a:effectLst/>
                <a:uLnTx/>
                <a:uFillTx/>
                <a:latin typeface="+mn-lt"/>
                <a:ea typeface="+mn-ea"/>
                <a:cs typeface="+mn-cs"/>
              </a:rPr>
              <a:t> </a:t>
            </a:r>
            <a:r>
              <a:rPr kumimoji="0" lang="en-US" sz="2800" b="0" i="0" u="none" strike="noStrike" kern="0" cap="none" spc="0" normalizeH="0" noProof="0" dirty="0" smtClean="0">
                <a:ln>
                  <a:noFill/>
                </a:ln>
                <a:solidFill>
                  <a:srgbClr val="FF0000"/>
                </a:solidFill>
                <a:effectLst/>
                <a:uLnTx/>
                <a:uFillTx/>
                <a:latin typeface="+mn-lt"/>
                <a:ea typeface="+mn-ea"/>
                <a:cs typeface="+mn-cs"/>
              </a:rPr>
              <a:t>13.1</a:t>
            </a:r>
            <a:r>
              <a:rPr lang="en-US" sz="2800" kern="0" dirty="0" smtClean="0">
                <a:latin typeface="+mn-lt"/>
                <a:cs typeface="+mn-cs"/>
              </a:rPr>
              <a:t> rather than just 13.</a:t>
            </a:r>
            <a:endParaRPr kumimoji="0" lang="en-US" sz="2800" b="0" i="0" u="none" strike="noStrike" kern="0" cap="none" spc="0" normalizeH="0" baseline="0" noProof="0" dirty="0" smtClean="0">
              <a:ln>
                <a:noFill/>
              </a:ln>
              <a:solidFill>
                <a:srgbClr val="FF0000"/>
              </a:solidFill>
              <a:effectLst/>
              <a:uLnTx/>
              <a:uFillTx/>
              <a:latin typeface="+mn-lt"/>
              <a:ea typeface="+mn-ea"/>
              <a:cs typeface="+mn-cs"/>
            </a:endParaRPr>
          </a:p>
          <a:p>
            <a:pPr marL="343129" marR="0" lvl="0" indent="-343129" algn="l" defTabSz="915010" rtl="0" eaLnBrk="1" fontAlgn="base" latinLnBrk="0" hangingPunct="1">
              <a:lnSpc>
                <a:spcPct val="100000"/>
              </a:lnSpc>
              <a:spcBef>
                <a:spcPts val="0"/>
              </a:spcBef>
              <a:spcAft>
                <a:spcPct val="0"/>
              </a:spcAft>
              <a:buClrTx/>
              <a:buSzTx/>
              <a:buFontTx/>
              <a:buChar char="•"/>
              <a:tabLst/>
              <a:defRPr/>
            </a:pPr>
            <a:r>
              <a:rPr kumimoji="0" lang="en-US" sz="2800" b="0" i="0" u="none" strike="noStrike" kern="0" cap="none" spc="0" normalizeH="0" baseline="0" noProof="0" dirty="0" smtClean="0">
                <a:ln>
                  <a:noFill/>
                </a:ln>
                <a:solidFill>
                  <a:schemeClr val="tx1"/>
                </a:solidFill>
                <a:effectLst/>
                <a:uLnTx/>
                <a:uFillTx/>
                <a:latin typeface="+mn-lt"/>
                <a:ea typeface="+mn-ea"/>
                <a:cs typeface="+mn-cs"/>
              </a:rPr>
              <a:t>Two extra</a:t>
            </a:r>
            <a:r>
              <a:rPr kumimoji="0" lang="en-US" sz="2800" b="0" i="0" u="none" strike="noStrike" kern="0" cap="none" spc="0" normalizeH="0" noProof="0" dirty="0" smtClean="0">
                <a:ln>
                  <a:noFill/>
                </a:ln>
                <a:solidFill>
                  <a:schemeClr val="tx1"/>
                </a:solidFill>
                <a:effectLst/>
                <a:uLnTx/>
                <a:uFillTx/>
                <a:latin typeface="+mn-lt"/>
                <a:ea typeface="+mn-ea"/>
                <a:cs typeface="+mn-cs"/>
              </a:rPr>
              <a:t> </a:t>
            </a:r>
            <a:r>
              <a:rPr lang="en-US" sz="2800" kern="0" dirty="0" smtClean="0">
                <a:solidFill>
                  <a:srgbClr val="FF0000"/>
                </a:solidFill>
                <a:latin typeface="+mn-lt"/>
                <a:cs typeface="+mn-cs"/>
              </a:rPr>
              <a:t>16</a:t>
            </a:r>
            <a:r>
              <a:rPr lang="en-US" sz="2800" kern="0" dirty="0" smtClean="0">
                <a:latin typeface="+mn-lt"/>
                <a:cs typeface="+mn-cs"/>
              </a:rPr>
              <a:t> values after marker 25.</a:t>
            </a:r>
            <a:endParaRPr kumimoji="0" lang="en-US" sz="28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1000"/>
                                        <p:tgtEl>
                                          <p:spTgt spid="14338"/>
                                        </p:tgtEl>
                                      </p:cBhvr>
                                    </p:animEffect>
                                  </p:childTnLst>
                                </p:cTn>
                              </p:par>
                              <p:par>
                                <p:cTn id="8" presetID="10" presetClass="entr" presetSubtype="0" fill="hold" nodeType="withEffect">
                                  <p:stCondLst>
                                    <p:cond delay="0"/>
                                  </p:stCondLst>
                                  <p:childTnLst>
                                    <p:set>
                                      <p:cBhvr>
                                        <p:cTn id="9" dur="1" fill="hold">
                                          <p:stCondLst>
                                            <p:cond delay="0"/>
                                          </p:stCondLst>
                                        </p:cTn>
                                        <p:tgtEl>
                                          <p:spTgt spid="14341"/>
                                        </p:tgtEl>
                                        <p:attrNameLst>
                                          <p:attrName>style.visibility</p:attrName>
                                        </p:attrNameLst>
                                      </p:cBhvr>
                                      <p:to>
                                        <p:strVal val="visible"/>
                                      </p:to>
                                    </p:set>
                                    <p:animEffect transition="in" filter="fade">
                                      <p:cBhvr>
                                        <p:cTn id="10" dur="1000"/>
                                        <p:tgtEl>
                                          <p:spTgt spid="14341"/>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fade">
                                      <p:cBhvr>
                                        <p:cTn id="18" dur="50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fade">
                                      <p:cBhvr>
                                        <p:cTn id="23" dur="500"/>
                                        <p:tgtEl>
                                          <p:spTgt spid="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P spid="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0"/>
            <a:ext cx="9144000" cy="1219200"/>
          </a:xfrm>
        </p:spPr>
        <p:txBody>
          <a:bodyPr/>
          <a:lstStyle/>
          <a:p>
            <a:pPr marL="0" indent="0" algn="ctr"/>
            <a:r>
              <a:rPr lang="en-US" sz="3200" dirty="0" smtClean="0"/>
              <a:t>Dedicated to Herb </a:t>
            </a:r>
            <a:r>
              <a:rPr lang="en-US" sz="3200" dirty="0" err="1" smtClean="0"/>
              <a:t>Huebscher</a:t>
            </a:r>
            <a:r>
              <a:rPr lang="en-US" sz="3200" dirty="0" smtClean="0"/>
              <a:t> </a:t>
            </a:r>
            <a:br>
              <a:rPr lang="en-US" sz="3200" dirty="0" smtClean="0"/>
            </a:br>
            <a:r>
              <a:rPr lang="en-US" sz="3200" dirty="0" smtClean="0"/>
              <a:t>1926-2013</a:t>
            </a:r>
            <a:endParaRPr lang="en-US" sz="3200" dirty="0"/>
          </a:p>
        </p:txBody>
      </p:sp>
      <p:pic>
        <p:nvPicPr>
          <p:cNvPr id="7" name="Picture Placeholder 6" descr="Herb-Huebscher.jpg"/>
          <p:cNvPicPr>
            <a:picLocks noGrp="1" noChangeAspect="1"/>
          </p:cNvPicPr>
          <p:nvPr>
            <p:ph type="pic" idx="1"/>
          </p:nvPr>
        </p:nvPicPr>
        <p:blipFill>
          <a:blip r:embed="rId2" cstate="print"/>
          <a:stretch>
            <a:fillRect/>
          </a:stretch>
        </p:blipFill>
        <p:spPr>
          <a:xfrm>
            <a:off x="2438400" y="1219200"/>
            <a:ext cx="3995706" cy="5638800"/>
          </a:xfrm>
          <a:prstGeom prst="rect">
            <a:avLst/>
          </a:prstGeom>
          <a:noFill/>
          <a:ln>
            <a:noFill/>
          </a:ln>
        </p:spPr>
      </p:pic>
    </p:spTree>
    <p:extLst>
      <p:ext uri="{BB962C8B-B14F-4D97-AF65-F5344CB8AC3E}">
        <p14:creationId xmlns:p14="http://schemas.microsoft.com/office/powerpoint/2010/main" val="23681657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normAutofit/>
          </a:bodyPr>
          <a:lstStyle/>
          <a:p>
            <a:r>
              <a:rPr lang="en-US" dirty="0" smtClean="0"/>
              <a:t>Saul’s 25-Marker Y-DNA Results</a:t>
            </a:r>
            <a:endParaRPr lang="en-US" dirty="0"/>
          </a:p>
        </p:txBody>
      </p:sp>
      <p:graphicFrame>
        <p:nvGraphicFramePr>
          <p:cNvPr id="14341" name="Group 5"/>
          <p:cNvGraphicFramePr>
            <a:graphicFrameLocks noGrp="1"/>
          </p:cNvGraphicFramePr>
          <p:nvPr>
            <p:ph idx="1"/>
          </p:nvPr>
        </p:nvGraphicFramePr>
        <p:xfrm>
          <a:off x="304800" y="1447800"/>
          <a:ext cx="8382001" cy="1909969"/>
        </p:xfrm>
        <a:graphic>
          <a:graphicData uri="http://schemas.openxmlformats.org/drawingml/2006/table">
            <a:tbl>
              <a:tblPr/>
              <a:tblGrid>
                <a:gridCol w="914400"/>
                <a:gridCol w="609600"/>
                <a:gridCol w="609600"/>
                <a:gridCol w="609600"/>
                <a:gridCol w="609600"/>
                <a:gridCol w="609600"/>
                <a:gridCol w="609600"/>
                <a:gridCol w="609600"/>
                <a:gridCol w="609600"/>
                <a:gridCol w="609600"/>
                <a:gridCol w="685800"/>
                <a:gridCol w="609600"/>
                <a:gridCol w="685801"/>
              </a:tblGrid>
              <a:tr h="45719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NO.</a:t>
                      </a:r>
                    </a:p>
                  </a:txBody>
                  <a:tcPr marL="83484" marR="8348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chemeClr val="tx1"/>
                          </a:solidFill>
                          <a:effectLst/>
                          <a:latin typeface="Arial" charset="0"/>
                        </a:rPr>
                        <a:t>1</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chemeClr val="tx1"/>
                          </a:solidFill>
                          <a:effectLst/>
                          <a:latin typeface="Arial" charset="0"/>
                        </a:rPr>
                        <a:t>2</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chemeClr val="tx1"/>
                          </a:solidFill>
                          <a:effectLst/>
                          <a:latin typeface="Arial" charset="0"/>
                        </a:rPr>
                        <a:t>3</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chemeClr val="tx1"/>
                          </a:solidFill>
                          <a:effectLst/>
                          <a:latin typeface="Arial" charset="0"/>
                        </a:rPr>
                        <a:t>4</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chemeClr val="tx1"/>
                          </a:solidFill>
                          <a:effectLst/>
                          <a:latin typeface="Arial" charset="0"/>
                        </a:rPr>
                        <a:t>5</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chemeClr val="tx1"/>
                          </a:solidFill>
                          <a:effectLst/>
                          <a:latin typeface="Arial" charset="0"/>
                        </a:rPr>
                        <a:t>6</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chemeClr val="tx1"/>
                          </a:solidFill>
                          <a:effectLst/>
                          <a:latin typeface="Arial" charset="0"/>
                        </a:rPr>
                        <a:t>7</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chemeClr val="tx1"/>
                          </a:solidFill>
                          <a:effectLst/>
                          <a:latin typeface="Arial" charset="0"/>
                        </a:rPr>
                        <a:t>8</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chemeClr val="tx1"/>
                          </a:solidFill>
                          <a:effectLst/>
                          <a:latin typeface="Arial" charset="0"/>
                        </a:rPr>
                        <a:t>9</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chemeClr val="tx1"/>
                          </a:solidFill>
                          <a:effectLst/>
                          <a:latin typeface="Arial" charset="0"/>
                        </a:rPr>
                        <a:t>10</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chemeClr val="tx1"/>
                          </a:solidFill>
                          <a:effectLst/>
                          <a:latin typeface="Arial" charset="0"/>
                        </a:rPr>
                        <a:t>11</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chemeClr val="tx1"/>
                          </a:solidFill>
                          <a:effectLst/>
                          <a:latin typeface="Arial" charset="0"/>
                        </a:rPr>
                        <a:t>12</a:t>
                      </a:r>
                    </a:p>
                  </a:txBody>
                  <a:tcPr marL="83484" marR="8348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mj-lt"/>
                        </a:rPr>
                        <a:t>Marker</a:t>
                      </a:r>
                      <a:br>
                        <a:rPr kumimoji="0" lang="en-US" sz="1600" b="1" i="0" u="none" strike="noStrike" cap="none" normalizeH="0" baseline="0" dirty="0" smtClean="0">
                          <a:ln>
                            <a:noFill/>
                          </a:ln>
                          <a:solidFill>
                            <a:schemeClr val="tx1"/>
                          </a:solidFill>
                          <a:effectLst/>
                          <a:latin typeface="+mj-lt"/>
                        </a:rPr>
                      </a:br>
                      <a:r>
                        <a:rPr kumimoji="0" lang="en-US" sz="1600" b="1" i="0" u="none" strike="noStrike" cap="none" normalizeH="0" baseline="0" dirty="0" smtClean="0">
                          <a:ln>
                            <a:noFill/>
                          </a:ln>
                          <a:solidFill>
                            <a:schemeClr val="tx1"/>
                          </a:solidFill>
                          <a:effectLst/>
                          <a:latin typeface="+mj-lt"/>
                        </a:rPr>
                        <a:t>Name</a:t>
                      </a:r>
                    </a:p>
                  </a:txBody>
                  <a:tcPr marL="83484" marR="8348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rPr>
                        <a:t>DYS</a:t>
                      </a:r>
                      <a:br>
                        <a:rPr kumimoji="0" lang="en-US" sz="1400" b="1" i="0" u="none" strike="noStrike" cap="none" normalizeH="0" baseline="0" dirty="0" smtClean="0">
                          <a:ln>
                            <a:noFill/>
                          </a:ln>
                          <a:solidFill>
                            <a:schemeClr val="tx1"/>
                          </a:solidFill>
                          <a:effectLst/>
                          <a:latin typeface="+mj-lt"/>
                        </a:rPr>
                      </a:br>
                      <a:r>
                        <a:rPr kumimoji="0" lang="en-US" sz="1400" b="1" i="0" u="none" strike="noStrike" cap="none" normalizeH="0" baseline="0" dirty="0" smtClean="0">
                          <a:ln>
                            <a:noFill/>
                          </a:ln>
                          <a:solidFill>
                            <a:schemeClr val="tx1"/>
                          </a:solidFill>
                          <a:effectLst/>
                          <a:latin typeface="+mj-lt"/>
                        </a:rPr>
                        <a:t>393</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rPr>
                        <a:t>DYS</a:t>
                      </a:r>
                      <a:br>
                        <a:rPr kumimoji="0" lang="en-US" sz="1400" b="1" i="0" u="none" strike="noStrike" cap="none" normalizeH="0" baseline="0" dirty="0" smtClean="0">
                          <a:ln>
                            <a:noFill/>
                          </a:ln>
                          <a:solidFill>
                            <a:schemeClr val="tx1"/>
                          </a:solidFill>
                          <a:effectLst/>
                          <a:latin typeface="+mj-lt"/>
                        </a:rPr>
                      </a:br>
                      <a:r>
                        <a:rPr kumimoji="0" lang="en-US" sz="1400" b="1" i="0" u="none" strike="noStrike" cap="none" normalizeH="0" baseline="0" dirty="0" smtClean="0">
                          <a:ln>
                            <a:noFill/>
                          </a:ln>
                          <a:solidFill>
                            <a:schemeClr val="tx1"/>
                          </a:solidFill>
                          <a:effectLst/>
                          <a:latin typeface="+mj-lt"/>
                        </a:rPr>
                        <a:t>390</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rPr>
                        <a:t>DYS</a:t>
                      </a:r>
                      <a:br>
                        <a:rPr kumimoji="0" lang="en-US" sz="1400" b="1" i="0" u="none" strike="noStrike" cap="none" normalizeH="0" baseline="0" dirty="0" smtClean="0">
                          <a:ln>
                            <a:noFill/>
                          </a:ln>
                          <a:solidFill>
                            <a:schemeClr val="tx1"/>
                          </a:solidFill>
                          <a:effectLst/>
                          <a:latin typeface="+mj-lt"/>
                        </a:rPr>
                      </a:br>
                      <a:r>
                        <a:rPr kumimoji="0" lang="en-US" sz="1400" b="1" i="0" u="none" strike="noStrike" cap="none" normalizeH="0" baseline="0" dirty="0" smtClean="0">
                          <a:ln>
                            <a:noFill/>
                          </a:ln>
                          <a:solidFill>
                            <a:schemeClr val="tx1"/>
                          </a:solidFill>
                          <a:effectLst/>
                          <a:latin typeface="+mj-lt"/>
                        </a:rPr>
                        <a:t>19</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rPr>
                        <a:t>DYS</a:t>
                      </a:r>
                      <a:br>
                        <a:rPr kumimoji="0" lang="en-US" sz="1400" b="1" i="0" u="none" strike="noStrike" cap="none" normalizeH="0" baseline="0" dirty="0" smtClean="0">
                          <a:ln>
                            <a:noFill/>
                          </a:ln>
                          <a:solidFill>
                            <a:schemeClr val="tx1"/>
                          </a:solidFill>
                          <a:effectLst/>
                          <a:latin typeface="+mj-lt"/>
                        </a:rPr>
                      </a:br>
                      <a:r>
                        <a:rPr kumimoji="0" lang="en-US" sz="1400" b="1" i="0" u="none" strike="noStrike" cap="none" normalizeH="0" baseline="0" dirty="0" smtClean="0">
                          <a:ln>
                            <a:noFill/>
                          </a:ln>
                          <a:solidFill>
                            <a:schemeClr val="tx1"/>
                          </a:solidFill>
                          <a:effectLst/>
                          <a:latin typeface="+mj-lt"/>
                        </a:rPr>
                        <a:t>391</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rPr>
                        <a:t>DYS</a:t>
                      </a:r>
                      <a:br>
                        <a:rPr kumimoji="0" lang="en-US" sz="1400" b="1" i="0" u="none" strike="noStrike" cap="none" normalizeH="0" baseline="0" dirty="0" smtClean="0">
                          <a:ln>
                            <a:noFill/>
                          </a:ln>
                          <a:solidFill>
                            <a:schemeClr val="tx1"/>
                          </a:solidFill>
                          <a:effectLst/>
                          <a:latin typeface="+mj-lt"/>
                        </a:rPr>
                      </a:br>
                      <a:r>
                        <a:rPr kumimoji="0" lang="en-US" sz="1400" b="1" i="0" u="none" strike="noStrike" cap="none" normalizeH="0" baseline="0" dirty="0" smtClean="0">
                          <a:ln>
                            <a:noFill/>
                          </a:ln>
                          <a:solidFill>
                            <a:schemeClr val="tx1"/>
                          </a:solidFill>
                          <a:effectLst/>
                          <a:latin typeface="+mj-lt"/>
                        </a:rPr>
                        <a:t>385a</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rPr>
                        <a:t>DYS385b</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rPr>
                        <a:t>DYS</a:t>
                      </a:r>
                      <a:br>
                        <a:rPr kumimoji="0" lang="en-US" sz="1400" b="1" i="0" u="none" strike="noStrike" cap="none" normalizeH="0" baseline="0" dirty="0" smtClean="0">
                          <a:ln>
                            <a:noFill/>
                          </a:ln>
                          <a:solidFill>
                            <a:schemeClr val="tx1"/>
                          </a:solidFill>
                          <a:effectLst/>
                          <a:latin typeface="+mj-lt"/>
                        </a:rPr>
                      </a:br>
                      <a:r>
                        <a:rPr kumimoji="0" lang="en-US" sz="1400" b="1" i="0" u="none" strike="noStrike" cap="none" normalizeH="0" baseline="0" dirty="0" smtClean="0">
                          <a:ln>
                            <a:noFill/>
                          </a:ln>
                          <a:solidFill>
                            <a:schemeClr val="tx1"/>
                          </a:solidFill>
                          <a:effectLst/>
                          <a:latin typeface="+mj-lt"/>
                        </a:rPr>
                        <a:t>426</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rPr>
                        <a:t>DYS</a:t>
                      </a:r>
                      <a:br>
                        <a:rPr kumimoji="0" lang="en-US" sz="1400" b="1" i="0" u="none" strike="noStrike" cap="none" normalizeH="0" baseline="0" dirty="0" smtClean="0">
                          <a:ln>
                            <a:noFill/>
                          </a:ln>
                          <a:solidFill>
                            <a:schemeClr val="tx1"/>
                          </a:solidFill>
                          <a:effectLst/>
                          <a:latin typeface="+mj-lt"/>
                        </a:rPr>
                      </a:br>
                      <a:r>
                        <a:rPr kumimoji="0" lang="en-US" sz="1400" b="1" i="0" u="none" strike="noStrike" cap="none" normalizeH="0" baseline="0" dirty="0" smtClean="0">
                          <a:ln>
                            <a:noFill/>
                          </a:ln>
                          <a:solidFill>
                            <a:schemeClr val="tx1"/>
                          </a:solidFill>
                          <a:effectLst/>
                          <a:latin typeface="+mj-lt"/>
                        </a:rPr>
                        <a:t>388</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rPr>
                        <a:t>DYS</a:t>
                      </a:r>
                      <a:br>
                        <a:rPr kumimoji="0" lang="en-US" sz="1400" b="1" i="0" u="none" strike="noStrike" cap="none" normalizeH="0" baseline="0" dirty="0" smtClean="0">
                          <a:ln>
                            <a:noFill/>
                          </a:ln>
                          <a:solidFill>
                            <a:schemeClr val="tx1"/>
                          </a:solidFill>
                          <a:effectLst/>
                          <a:latin typeface="+mj-lt"/>
                        </a:rPr>
                      </a:br>
                      <a:r>
                        <a:rPr kumimoji="0" lang="en-US" sz="1400" b="1" i="0" u="none" strike="noStrike" cap="none" normalizeH="0" baseline="0" dirty="0" smtClean="0">
                          <a:ln>
                            <a:noFill/>
                          </a:ln>
                          <a:solidFill>
                            <a:schemeClr val="tx1"/>
                          </a:solidFill>
                          <a:effectLst/>
                          <a:latin typeface="+mj-lt"/>
                        </a:rPr>
                        <a:t>439</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rPr>
                        <a:t>DYS</a:t>
                      </a:r>
                      <a:br>
                        <a:rPr kumimoji="0" lang="en-US" sz="1400" b="1" i="0" u="none" strike="noStrike" cap="none" normalizeH="0" baseline="0" dirty="0" smtClean="0">
                          <a:ln>
                            <a:noFill/>
                          </a:ln>
                          <a:solidFill>
                            <a:schemeClr val="tx1"/>
                          </a:solidFill>
                          <a:effectLst/>
                          <a:latin typeface="+mj-lt"/>
                        </a:rPr>
                      </a:br>
                      <a:r>
                        <a:rPr kumimoji="0" lang="en-US" sz="1400" b="1" i="0" u="none" strike="noStrike" cap="none" normalizeH="0" baseline="0" dirty="0" smtClean="0">
                          <a:ln>
                            <a:noFill/>
                          </a:ln>
                          <a:solidFill>
                            <a:schemeClr val="tx1"/>
                          </a:solidFill>
                          <a:effectLst/>
                          <a:latin typeface="+mj-lt"/>
                        </a:rPr>
                        <a:t>389-1</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rPr>
                        <a:t>DYS</a:t>
                      </a:r>
                      <a:br>
                        <a:rPr kumimoji="0" lang="en-US" sz="1400" b="1" i="0" u="none" strike="noStrike" cap="none" normalizeH="0" baseline="0" dirty="0" smtClean="0">
                          <a:ln>
                            <a:noFill/>
                          </a:ln>
                          <a:solidFill>
                            <a:schemeClr val="tx1"/>
                          </a:solidFill>
                          <a:effectLst/>
                          <a:latin typeface="+mj-lt"/>
                        </a:rPr>
                      </a:br>
                      <a:r>
                        <a:rPr kumimoji="0" lang="en-US" sz="1400" b="1" i="0" u="none" strike="noStrike" cap="none" normalizeH="0" baseline="0" dirty="0" smtClean="0">
                          <a:ln>
                            <a:noFill/>
                          </a:ln>
                          <a:solidFill>
                            <a:schemeClr val="tx1"/>
                          </a:solidFill>
                          <a:effectLst/>
                          <a:latin typeface="+mj-lt"/>
                        </a:rPr>
                        <a:t>392</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rPr>
                        <a:t>DYS</a:t>
                      </a:r>
                      <a:br>
                        <a:rPr kumimoji="0" lang="en-US" sz="1400" b="1" i="0" u="none" strike="noStrike" cap="none" normalizeH="0" baseline="0" dirty="0" smtClean="0">
                          <a:ln>
                            <a:noFill/>
                          </a:ln>
                          <a:solidFill>
                            <a:schemeClr val="tx1"/>
                          </a:solidFill>
                          <a:effectLst/>
                          <a:latin typeface="+mj-lt"/>
                        </a:rPr>
                      </a:br>
                      <a:r>
                        <a:rPr kumimoji="0" lang="en-US" sz="1400" b="1" i="0" u="none" strike="noStrike" cap="none" normalizeH="0" baseline="0" dirty="0" smtClean="0">
                          <a:ln>
                            <a:noFill/>
                          </a:ln>
                          <a:solidFill>
                            <a:schemeClr val="tx1"/>
                          </a:solidFill>
                          <a:effectLst/>
                          <a:latin typeface="+mj-lt"/>
                        </a:rPr>
                        <a:t>389-2</a:t>
                      </a:r>
                    </a:p>
                  </a:txBody>
                  <a:tcPr marL="83484" marR="8348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69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mj-lt"/>
                        </a:rPr>
                        <a:t>SAUL</a:t>
                      </a:r>
                    </a:p>
                  </a:txBody>
                  <a:tcPr marL="83484" marR="8348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mj-lt"/>
                        </a:rPr>
                        <a:t>12</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mj-lt"/>
                        </a:rPr>
                        <a:t>23</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mj-lt"/>
                        </a:rPr>
                        <a:t>14</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mj-lt"/>
                        </a:rPr>
                        <a:t>10</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mj-lt"/>
                        </a:rPr>
                        <a:t>14</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mj-lt"/>
                        </a:rPr>
                        <a:t>15</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mj-lt"/>
                        </a:rPr>
                        <a:t>11</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mj-lt"/>
                        </a:rPr>
                        <a:t>15</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mj-lt"/>
                        </a:rPr>
                        <a:t>12</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mj-lt"/>
                        </a:rPr>
                        <a:t>14</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mj-lt"/>
                        </a:rPr>
                        <a:t>11</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tx1"/>
                          </a:solidFill>
                          <a:effectLst/>
                          <a:latin typeface="+mj-lt"/>
                        </a:rPr>
                        <a:t>31</a:t>
                      </a:r>
                    </a:p>
                  </a:txBody>
                  <a:tcPr marL="83484" marR="8348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0723" name="Rectangle 3"/>
          <p:cNvSpPr>
            <a:spLocks noGrp="1" noChangeArrowheads="1"/>
          </p:cNvSpPr>
          <p:nvPr>
            <p:ph type="body" sz="half" idx="4294967295"/>
          </p:nvPr>
        </p:nvSpPr>
        <p:spPr>
          <a:xfrm>
            <a:off x="0" y="4724400"/>
            <a:ext cx="8229600" cy="1143000"/>
          </a:xfrm>
        </p:spPr>
        <p:txBody>
          <a:bodyPr/>
          <a:lstStyle/>
          <a:p>
            <a:pPr>
              <a:buFontTx/>
              <a:buNone/>
            </a:pPr>
            <a:endParaRPr lang="en-US" sz="2800" b="1">
              <a:latin typeface="Times New Roman" pitchFamily="18" charset="0"/>
            </a:endParaRPr>
          </a:p>
          <a:p>
            <a:endParaRPr lang="en-US" sz="2800" b="1">
              <a:latin typeface="Times New Roman" pitchFamily="18" charset="0"/>
            </a:endParaRPr>
          </a:p>
        </p:txBody>
      </p:sp>
      <p:graphicFrame>
        <p:nvGraphicFramePr>
          <p:cNvPr id="6" name="Group 5"/>
          <p:cNvGraphicFramePr>
            <a:graphicFrameLocks/>
          </p:cNvGraphicFramePr>
          <p:nvPr/>
        </p:nvGraphicFramePr>
        <p:xfrm>
          <a:off x="152400" y="3505200"/>
          <a:ext cx="8839198" cy="1909969"/>
        </p:xfrm>
        <a:graphic>
          <a:graphicData uri="http://schemas.openxmlformats.org/drawingml/2006/table">
            <a:tbl>
              <a:tblPr/>
              <a:tblGrid>
                <a:gridCol w="685799"/>
                <a:gridCol w="533400"/>
                <a:gridCol w="533400"/>
                <a:gridCol w="533400"/>
                <a:gridCol w="533400"/>
                <a:gridCol w="533400"/>
                <a:gridCol w="533400"/>
                <a:gridCol w="533400"/>
                <a:gridCol w="533400"/>
                <a:gridCol w="533400"/>
                <a:gridCol w="533400"/>
                <a:gridCol w="685800"/>
                <a:gridCol w="533400"/>
                <a:gridCol w="533400"/>
                <a:gridCol w="528762"/>
                <a:gridCol w="538037"/>
              </a:tblGrid>
              <a:tr h="45719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NO.</a:t>
                      </a:r>
                    </a:p>
                  </a:txBody>
                  <a:tcPr marL="83484" marR="8348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chemeClr val="tx1"/>
                          </a:solidFill>
                          <a:effectLst/>
                          <a:latin typeface="Arial" charset="0"/>
                        </a:rPr>
                        <a:t>13</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chemeClr val="tx1"/>
                          </a:solidFill>
                          <a:effectLst/>
                          <a:latin typeface="Arial" charset="0"/>
                        </a:rPr>
                        <a:t>14</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chemeClr val="tx1"/>
                          </a:solidFill>
                          <a:effectLst/>
                          <a:latin typeface="Arial" charset="0"/>
                        </a:rPr>
                        <a:t>15</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chemeClr val="tx1"/>
                          </a:solidFill>
                          <a:effectLst/>
                          <a:latin typeface="Arial" charset="0"/>
                        </a:rPr>
                        <a:t>16</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chemeClr val="tx1"/>
                          </a:solidFill>
                          <a:effectLst/>
                          <a:latin typeface="Arial" charset="0"/>
                        </a:rPr>
                        <a:t>17</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chemeClr val="tx1"/>
                          </a:solidFill>
                          <a:effectLst/>
                          <a:latin typeface="Arial" charset="0"/>
                        </a:rPr>
                        <a:t>18</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chemeClr val="tx1"/>
                          </a:solidFill>
                          <a:effectLst/>
                          <a:latin typeface="Arial" charset="0"/>
                        </a:rPr>
                        <a:t>19</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chemeClr val="tx1"/>
                          </a:solidFill>
                          <a:effectLst/>
                          <a:latin typeface="Arial" charset="0"/>
                        </a:rPr>
                        <a:t>20</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chemeClr val="tx1"/>
                          </a:solidFill>
                          <a:effectLst/>
                          <a:latin typeface="Arial" charset="0"/>
                        </a:rPr>
                        <a:t>21</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chemeClr val="tx1"/>
                          </a:solidFill>
                          <a:effectLst/>
                          <a:latin typeface="Arial" charset="0"/>
                        </a:rPr>
                        <a:t>22</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chemeClr val="tx1"/>
                          </a:solidFill>
                          <a:effectLst/>
                          <a:latin typeface="Arial" charset="0"/>
                        </a:rPr>
                        <a:t>23</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chemeClr val="tx1"/>
                          </a:solidFill>
                          <a:effectLst/>
                          <a:latin typeface="Arial" charset="0"/>
                        </a:rPr>
                        <a:t>24</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chemeClr val="tx1"/>
                          </a:solidFill>
                          <a:effectLst/>
                          <a:latin typeface="Arial" charset="0"/>
                        </a:rPr>
                        <a:t>25</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chemeClr val="tx1"/>
                          </a:solidFill>
                          <a:effectLst/>
                          <a:latin typeface="Arial" charset="0"/>
                        </a:rPr>
                        <a:t>-</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0" i="1" u="none" strike="noStrike" cap="none" normalizeH="0" baseline="0" dirty="0" smtClean="0">
                          <a:ln>
                            <a:noFill/>
                          </a:ln>
                          <a:solidFill>
                            <a:schemeClr val="tx1"/>
                          </a:solidFill>
                          <a:effectLst/>
                          <a:latin typeface="Arial" charset="0"/>
                        </a:rPr>
                        <a:t>-</a:t>
                      </a:r>
                    </a:p>
                  </a:txBody>
                  <a:tcPr marL="83484" marR="8348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mj-lt"/>
                        </a:rPr>
                        <a:t>Marker</a:t>
                      </a:r>
                      <a:br>
                        <a:rPr kumimoji="0" lang="en-US" sz="1200" b="1" i="0" u="none" strike="noStrike" cap="none" normalizeH="0" baseline="0" dirty="0" smtClean="0">
                          <a:ln>
                            <a:noFill/>
                          </a:ln>
                          <a:solidFill>
                            <a:schemeClr val="tx1"/>
                          </a:solidFill>
                          <a:effectLst/>
                          <a:latin typeface="+mj-lt"/>
                        </a:rPr>
                      </a:br>
                      <a:r>
                        <a:rPr kumimoji="0" lang="en-US" sz="1200" b="1" i="0" u="none" strike="noStrike" cap="none" normalizeH="0" baseline="0" dirty="0" smtClean="0">
                          <a:ln>
                            <a:noFill/>
                          </a:ln>
                          <a:solidFill>
                            <a:schemeClr val="tx1"/>
                          </a:solidFill>
                          <a:effectLst/>
                          <a:latin typeface="+mj-lt"/>
                        </a:rPr>
                        <a:t>Name</a:t>
                      </a:r>
                    </a:p>
                  </a:txBody>
                  <a:tcPr marL="83484" marR="8348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mj-lt"/>
                        </a:rPr>
                        <a:t>DYS</a:t>
                      </a:r>
                      <a:br>
                        <a:rPr kumimoji="0" lang="en-US" sz="1200" b="1" i="0" u="none" strike="noStrike" cap="none" normalizeH="0" baseline="0" dirty="0" smtClean="0">
                          <a:ln>
                            <a:noFill/>
                          </a:ln>
                          <a:solidFill>
                            <a:schemeClr val="tx1"/>
                          </a:solidFill>
                          <a:effectLst/>
                          <a:latin typeface="+mj-lt"/>
                        </a:rPr>
                      </a:br>
                      <a:r>
                        <a:rPr kumimoji="0" lang="en-US" sz="1200" b="1" i="0" u="none" strike="noStrike" cap="none" normalizeH="0" baseline="0" dirty="0" smtClean="0">
                          <a:ln>
                            <a:noFill/>
                          </a:ln>
                          <a:solidFill>
                            <a:schemeClr val="tx1"/>
                          </a:solidFill>
                          <a:effectLst/>
                          <a:latin typeface="+mj-lt"/>
                        </a:rPr>
                        <a:t>458</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mj-lt"/>
                        </a:rPr>
                        <a:t>DYS</a:t>
                      </a:r>
                      <a:br>
                        <a:rPr kumimoji="0" lang="en-US" sz="1200" b="1" i="0" u="none" strike="noStrike" cap="none" normalizeH="0" baseline="0" dirty="0" smtClean="0">
                          <a:ln>
                            <a:noFill/>
                          </a:ln>
                          <a:solidFill>
                            <a:schemeClr val="tx1"/>
                          </a:solidFill>
                          <a:effectLst/>
                          <a:latin typeface="+mj-lt"/>
                        </a:rPr>
                      </a:br>
                      <a:r>
                        <a:rPr kumimoji="0" lang="en-US" sz="1200" b="1" i="0" u="none" strike="noStrike" cap="none" normalizeH="0" baseline="0" dirty="0" smtClean="0">
                          <a:ln>
                            <a:noFill/>
                          </a:ln>
                          <a:solidFill>
                            <a:schemeClr val="tx1"/>
                          </a:solidFill>
                          <a:effectLst/>
                          <a:latin typeface="+mj-lt"/>
                        </a:rPr>
                        <a:t>459a</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mj-lt"/>
                        </a:rPr>
                        <a:t>DYS</a:t>
                      </a:r>
                      <a:br>
                        <a:rPr kumimoji="0" lang="en-US" sz="1200" b="1" i="0" u="none" strike="noStrike" cap="none" normalizeH="0" baseline="0" dirty="0" smtClean="0">
                          <a:ln>
                            <a:noFill/>
                          </a:ln>
                          <a:solidFill>
                            <a:schemeClr val="tx1"/>
                          </a:solidFill>
                          <a:effectLst/>
                          <a:latin typeface="+mj-lt"/>
                        </a:rPr>
                      </a:br>
                      <a:r>
                        <a:rPr kumimoji="0" lang="en-US" sz="1200" b="1" i="0" u="none" strike="noStrike" cap="none" normalizeH="0" baseline="0" dirty="0" smtClean="0">
                          <a:ln>
                            <a:noFill/>
                          </a:ln>
                          <a:solidFill>
                            <a:schemeClr val="tx1"/>
                          </a:solidFill>
                          <a:effectLst/>
                          <a:latin typeface="+mj-lt"/>
                        </a:rPr>
                        <a:t>459b</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mj-lt"/>
                        </a:rPr>
                        <a:t>DYS</a:t>
                      </a:r>
                      <a:br>
                        <a:rPr kumimoji="0" lang="en-US" sz="1200" b="1" i="0" u="none" strike="noStrike" cap="none" normalizeH="0" baseline="0" dirty="0" smtClean="0">
                          <a:ln>
                            <a:noFill/>
                          </a:ln>
                          <a:solidFill>
                            <a:schemeClr val="tx1"/>
                          </a:solidFill>
                          <a:effectLst/>
                          <a:latin typeface="+mj-lt"/>
                        </a:rPr>
                      </a:br>
                      <a:r>
                        <a:rPr kumimoji="0" lang="en-US" sz="1200" b="1" i="0" u="none" strike="noStrike" cap="none" normalizeH="0" baseline="0" dirty="0" smtClean="0">
                          <a:ln>
                            <a:noFill/>
                          </a:ln>
                          <a:solidFill>
                            <a:schemeClr val="tx1"/>
                          </a:solidFill>
                          <a:effectLst/>
                          <a:latin typeface="+mj-lt"/>
                        </a:rPr>
                        <a:t>455</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mj-lt"/>
                        </a:rPr>
                        <a:t>DYS</a:t>
                      </a:r>
                      <a:br>
                        <a:rPr kumimoji="0" lang="en-US" sz="1200" b="1" i="0" u="none" strike="noStrike" cap="none" normalizeH="0" baseline="0" dirty="0" smtClean="0">
                          <a:ln>
                            <a:noFill/>
                          </a:ln>
                          <a:solidFill>
                            <a:schemeClr val="tx1"/>
                          </a:solidFill>
                          <a:effectLst/>
                          <a:latin typeface="+mj-lt"/>
                        </a:rPr>
                      </a:br>
                      <a:r>
                        <a:rPr kumimoji="0" lang="en-US" sz="1200" b="1" i="0" u="none" strike="noStrike" cap="none" normalizeH="0" baseline="0" dirty="0" smtClean="0">
                          <a:ln>
                            <a:noFill/>
                          </a:ln>
                          <a:solidFill>
                            <a:schemeClr val="tx1"/>
                          </a:solidFill>
                          <a:effectLst/>
                          <a:latin typeface="+mj-lt"/>
                        </a:rPr>
                        <a:t>454</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mj-lt"/>
                        </a:rPr>
                        <a:t>DYS</a:t>
                      </a:r>
                      <a:br>
                        <a:rPr kumimoji="0" lang="en-US" sz="1200" b="1" i="0" u="none" strike="noStrike" cap="none" normalizeH="0" baseline="0" dirty="0" smtClean="0">
                          <a:ln>
                            <a:noFill/>
                          </a:ln>
                          <a:solidFill>
                            <a:schemeClr val="tx1"/>
                          </a:solidFill>
                          <a:effectLst/>
                          <a:latin typeface="+mj-lt"/>
                        </a:rPr>
                      </a:br>
                      <a:r>
                        <a:rPr kumimoji="0" lang="en-US" sz="1200" b="1" i="0" u="none" strike="noStrike" cap="none" normalizeH="0" baseline="0" dirty="0" smtClean="0">
                          <a:ln>
                            <a:noFill/>
                          </a:ln>
                          <a:solidFill>
                            <a:schemeClr val="tx1"/>
                          </a:solidFill>
                          <a:effectLst/>
                          <a:latin typeface="+mj-lt"/>
                        </a:rPr>
                        <a:t>447</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mj-lt"/>
                        </a:rPr>
                        <a:t>DYS</a:t>
                      </a:r>
                      <a:br>
                        <a:rPr kumimoji="0" lang="en-US" sz="1200" b="1" i="0" u="none" strike="noStrike" cap="none" normalizeH="0" baseline="0" dirty="0" smtClean="0">
                          <a:ln>
                            <a:noFill/>
                          </a:ln>
                          <a:solidFill>
                            <a:schemeClr val="tx1"/>
                          </a:solidFill>
                          <a:effectLst/>
                          <a:latin typeface="+mj-lt"/>
                        </a:rPr>
                      </a:br>
                      <a:r>
                        <a:rPr kumimoji="0" lang="en-US" sz="1200" b="1" i="0" u="none" strike="noStrike" cap="none" normalizeH="0" baseline="0" dirty="0" smtClean="0">
                          <a:ln>
                            <a:noFill/>
                          </a:ln>
                          <a:solidFill>
                            <a:schemeClr val="tx1"/>
                          </a:solidFill>
                          <a:effectLst/>
                          <a:latin typeface="+mj-lt"/>
                        </a:rPr>
                        <a:t>437</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mj-lt"/>
                        </a:rPr>
                        <a:t>DYS</a:t>
                      </a:r>
                      <a:br>
                        <a:rPr kumimoji="0" lang="en-US" sz="1200" b="1" i="0" u="none" strike="noStrike" cap="none" normalizeH="0" baseline="0" dirty="0" smtClean="0">
                          <a:ln>
                            <a:noFill/>
                          </a:ln>
                          <a:solidFill>
                            <a:schemeClr val="tx1"/>
                          </a:solidFill>
                          <a:effectLst/>
                          <a:latin typeface="+mj-lt"/>
                        </a:rPr>
                      </a:br>
                      <a:r>
                        <a:rPr kumimoji="0" lang="en-US" sz="1200" b="1" i="0" u="none" strike="noStrike" cap="none" normalizeH="0" baseline="0" dirty="0" smtClean="0">
                          <a:ln>
                            <a:noFill/>
                          </a:ln>
                          <a:solidFill>
                            <a:schemeClr val="tx1"/>
                          </a:solidFill>
                          <a:effectLst/>
                          <a:latin typeface="+mj-lt"/>
                        </a:rPr>
                        <a:t>448</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mj-lt"/>
                        </a:rPr>
                        <a:t>DYS</a:t>
                      </a:r>
                      <a:br>
                        <a:rPr kumimoji="0" lang="en-US" sz="1200" b="1" i="0" u="none" strike="noStrike" cap="none" normalizeH="0" baseline="0" dirty="0" smtClean="0">
                          <a:ln>
                            <a:noFill/>
                          </a:ln>
                          <a:solidFill>
                            <a:schemeClr val="tx1"/>
                          </a:solidFill>
                          <a:effectLst/>
                          <a:latin typeface="+mj-lt"/>
                        </a:rPr>
                      </a:br>
                      <a:r>
                        <a:rPr kumimoji="0" lang="en-US" sz="1200" b="1" i="0" u="none" strike="noStrike" cap="none" normalizeH="0" baseline="0" dirty="0" smtClean="0">
                          <a:ln>
                            <a:noFill/>
                          </a:ln>
                          <a:solidFill>
                            <a:schemeClr val="tx1"/>
                          </a:solidFill>
                          <a:effectLst/>
                          <a:latin typeface="+mj-lt"/>
                        </a:rPr>
                        <a:t>449</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mj-lt"/>
                        </a:rPr>
                        <a:t>DYS</a:t>
                      </a:r>
                      <a:br>
                        <a:rPr kumimoji="0" lang="en-US" sz="1200" b="1" i="0" u="none" strike="noStrike" cap="none" normalizeH="0" baseline="0" dirty="0" smtClean="0">
                          <a:ln>
                            <a:noFill/>
                          </a:ln>
                          <a:solidFill>
                            <a:schemeClr val="tx1"/>
                          </a:solidFill>
                          <a:effectLst/>
                          <a:latin typeface="+mj-lt"/>
                        </a:rPr>
                      </a:br>
                      <a:r>
                        <a:rPr kumimoji="0" lang="en-US" sz="1200" b="1" i="0" u="none" strike="noStrike" cap="none" normalizeH="0" baseline="0" dirty="0" smtClean="0">
                          <a:ln>
                            <a:noFill/>
                          </a:ln>
                          <a:solidFill>
                            <a:schemeClr val="tx1"/>
                          </a:solidFill>
                          <a:effectLst/>
                          <a:latin typeface="+mj-lt"/>
                        </a:rPr>
                        <a:t>464a</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mj-lt"/>
                        </a:rPr>
                        <a:t>DYS</a:t>
                      </a:r>
                      <a:br>
                        <a:rPr kumimoji="0" lang="en-US" sz="1200" b="1" i="0" u="none" strike="noStrike" cap="none" normalizeH="0" baseline="0" dirty="0" smtClean="0">
                          <a:ln>
                            <a:noFill/>
                          </a:ln>
                          <a:solidFill>
                            <a:schemeClr val="tx1"/>
                          </a:solidFill>
                          <a:effectLst/>
                          <a:latin typeface="+mj-lt"/>
                        </a:rPr>
                      </a:br>
                      <a:r>
                        <a:rPr kumimoji="0" lang="en-US" sz="1200" b="1" i="0" u="none" strike="noStrike" cap="none" normalizeH="0" baseline="0" dirty="0" smtClean="0">
                          <a:ln>
                            <a:noFill/>
                          </a:ln>
                          <a:solidFill>
                            <a:schemeClr val="tx1"/>
                          </a:solidFill>
                          <a:effectLst/>
                          <a:latin typeface="+mj-lt"/>
                        </a:rPr>
                        <a:t>464b</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mj-lt"/>
                        </a:rPr>
                        <a:t>DYS</a:t>
                      </a:r>
                      <a:br>
                        <a:rPr kumimoji="0" lang="en-US" sz="1200" b="1" i="0" u="none" strike="noStrike" cap="none" normalizeH="0" baseline="0" dirty="0" smtClean="0">
                          <a:ln>
                            <a:noFill/>
                          </a:ln>
                          <a:solidFill>
                            <a:schemeClr val="tx1"/>
                          </a:solidFill>
                          <a:effectLst/>
                          <a:latin typeface="+mj-lt"/>
                        </a:rPr>
                      </a:br>
                      <a:r>
                        <a:rPr kumimoji="0" lang="en-US" sz="1200" b="1" i="0" u="none" strike="noStrike" cap="none" normalizeH="0" baseline="0" dirty="0" smtClean="0">
                          <a:ln>
                            <a:noFill/>
                          </a:ln>
                          <a:solidFill>
                            <a:schemeClr val="tx1"/>
                          </a:solidFill>
                          <a:effectLst/>
                          <a:latin typeface="+mj-lt"/>
                        </a:rPr>
                        <a:t>464c</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mj-lt"/>
                        </a:rPr>
                        <a:t>DYS</a:t>
                      </a:r>
                      <a:br>
                        <a:rPr kumimoji="0" lang="en-US" sz="1200" b="1" i="0" u="none" strike="noStrike" cap="none" normalizeH="0" baseline="0" dirty="0" smtClean="0">
                          <a:ln>
                            <a:noFill/>
                          </a:ln>
                          <a:solidFill>
                            <a:schemeClr val="tx1"/>
                          </a:solidFill>
                          <a:effectLst/>
                          <a:latin typeface="+mj-lt"/>
                        </a:rPr>
                      </a:br>
                      <a:r>
                        <a:rPr kumimoji="0" lang="en-US" sz="1200" b="1" i="0" u="none" strike="noStrike" cap="none" normalizeH="0" baseline="0" dirty="0" smtClean="0">
                          <a:ln>
                            <a:noFill/>
                          </a:ln>
                          <a:solidFill>
                            <a:schemeClr val="tx1"/>
                          </a:solidFill>
                          <a:effectLst/>
                          <a:latin typeface="+mj-lt"/>
                        </a:rPr>
                        <a:t>464d</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mj-lt"/>
                        </a:rPr>
                        <a:t>DYS</a:t>
                      </a:r>
                      <a:br>
                        <a:rPr kumimoji="0" lang="en-US" sz="1200" b="1" i="0" u="none" strike="noStrike" cap="none" normalizeH="0" baseline="0" dirty="0" smtClean="0">
                          <a:ln>
                            <a:noFill/>
                          </a:ln>
                          <a:solidFill>
                            <a:schemeClr val="tx1"/>
                          </a:solidFill>
                          <a:effectLst/>
                          <a:latin typeface="+mj-lt"/>
                        </a:rPr>
                      </a:br>
                      <a:r>
                        <a:rPr kumimoji="0" lang="en-US" sz="1200" b="1" i="0" u="none" strike="noStrike" cap="none" normalizeH="0" baseline="0" dirty="0" smtClean="0">
                          <a:ln>
                            <a:noFill/>
                          </a:ln>
                          <a:solidFill>
                            <a:schemeClr val="tx1"/>
                          </a:solidFill>
                          <a:effectLst/>
                          <a:latin typeface="+mj-lt"/>
                        </a:rPr>
                        <a:t>464e</a:t>
                      </a:r>
                    </a:p>
                  </a:txBody>
                  <a:tcPr marL="83484" marR="8348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tx1"/>
                          </a:solidFill>
                          <a:effectLst/>
                          <a:latin typeface="+mj-lt"/>
                        </a:rPr>
                        <a:t>DYS464f</a:t>
                      </a:r>
                    </a:p>
                  </a:txBody>
                  <a:tcPr marL="83484" marR="8348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697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mj-lt"/>
                        </a:rPr>
                        <a:t>SAUL</a:t>
                      </a:r>
                    </a:p>
                  </a:txBody>
                  <a:tcPr marL="83484" marR="8348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mj-lt"/>
                          <a:cs typeface="Arial" charset="0"/>
                        </a:rPr>
                        <a:t>15</a:t>
                      </a:r>
                    </a:p>
                  </a:txBody>
                  <a:tcPr marL="85612" marR="8561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mj-lt"/>
                          <a:cs typeface="Arial" charset="0"/>
                        </a:rPr>
                        <a:t>9</a:t>
                      </a:r>
                    </a:p>
                  </a:txBody>
                  <a:tcPr marL="85612" marR="8561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mj-lt"/>
                          <a:cs typeface="Arial" charset="0"/>
                        </a:rPr>
                        <a:t>9</a:t>
                      </a:r>
                    </a:p>
                  </a:txBody>
                  <a:tcPr marL="85612" marR="8561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mj-lt"/>
                          <a:cs typeface="Arial" charset="0"/>
                        </a:rPr>
                        <a:t>11</a:t>
                      </a:r>
                    </a:p>
                  </a:txBody>
                  <a:tcPr marL="85612" marR="8561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mj-lt"/>
                          <a:cs typeface="Arial" charset="0"/>
                        </a:rPr>
                        <a:t>11</a:t>
                      </a:r>
                    </a:p>
                  </a:txBody>
                  <a:tcPr marL="85612" marR="8561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mj-lt"/>
                          <a:cs typeface="Arial" charset="0"/>
                        </a:rPr>
                        <a:t>25</a:t>
                      </a:r>
                    </a:p>
                  </a:txBody>
                  <a:tcPr marL="85612" marR="8561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mj-lt"/>
                          <a:cs typeface="Arial" charset="0"/>
                        </a:rPr>
                        <a:t>15</a:t>
                      </a:r>
                    </a:p>
                  </a:txBody>
                  <a:tcPr marL="85612" marR="8561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mj-lt"/>
                          <a:cs typeface="Arial" charset="0"/>
                        </a:rPr>
                        <a:t>20</a:t>
                      </a:r>
                    </a:p>
                  </a:txBody>
                  <a:tcPr marL="85612" marR="8561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mj-lt"/>
                          <a:cs typeface="Arial" charset="0"/>
                        </a:rPr>
                        <a:t>29</a:t>
                      </a:r>
                    </a:p>
                  </a:txBody>
                  <a:tcPr marL="85612" marR="8561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mj-lt"/>
                          <a:cs typeface="Arial" charset="0"/>
                        </a:rPr>
                        <a:t>13</a:t>
                      </a:r>
                    </a:p>
                  </a:txBody>
                  <a:tcPr marL="85612" marR="8561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0000"/>
                          </a:solidFill>
                          <a:effectLst>
                            <a:outerShdw blurRad="38100" dist="38100" dir="2700000" algn="tl">
                              <a:srgbClr val="000000">
                                <a:alpha val="43137"/>
                              </a:srgbClr>
                            </a:outerShdw>
                          </a:effectLst>
                          <a:latin typeface="+mj-lt"/>
                          <a:cs typeface="Arial" charset="0"/>
                        </a:rPr>
                        <a:t>13.1</a:t>
                      </a:r>
                    </a:p>
                  </a:txBody>
                  <a:tcPr marL="85612" marR="8561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mj-lt"/>
                          <a:cs typeface="Arial" charset="0"/>
                        </a:rPr>
                        <a:t>15</a:t>
                      </a:r>
                    </a:p>
                  </a:txBody>
                  <a:tcPr marL="85612" marR="8561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mj-lt"/>
                          <a:cs typeface="Arial" charset="0"/>
                        </a:rPr>
                        <a:t>16</a:t>
                      </a:r>
                    </a:p>
                  </a:txBody>
                  <a:tcPr marL="85612" marR="8561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0000"/>
                          </a:solidFill>
                          <a:effectLst>
                            <a:outerShdw blurRad="38100" dist="38100" dir="2700000" algn="tl">
                              <a:srgbClr val="C0C0C0"/>
                            </a:outerShdw>
                          </a:effectLst>
                          <a:latin typeface="+mj-lt"/>
                          <a:cs typeface="Arial" charset="0"/>
                        </a:rPr>
                        <a:t>16</a:t>
                      </a:r>
                    </a:p>
                  </a:txBody>
                  <a:tcPr marL="85612" marR="8561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0000"/>
                          </a:solidFill>
                          <a:effectLst>
                            <a:outerShdw blurRad="38100" dist="38100" dir="2700000" algn="tl">
                              <a:srgbClr val="C0C0C0"/>
                            </a:outerShdw>
                          </a:effectLst>
                          <a:latin typeface="+mj-lt"/>
                          <a:cs typeface="Arial" charset="0"/>
                        </a:rPr>
                        <a:t>16</a:t>
                      </a:r>
                    </a:p>
                  </a:txBody>
                  <a:tcPr marL="85612" marR="85612"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 name="Rectangle 101"/>
          <p:cNvSpPr txBox="1">
            <a:spLocks noChangeArrowheads="1"/>
          </p:cNvSpPr>
          <p:nvPr/>
        </p:nvSpPr>
        <p:spPr bwMode="auto">
          <a:xfrm>
            <a:off x="533400" y="5562600"/>
            <a:ext cx="8229600" cy="117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t" anchorCtr="0" compatLnSpc="1">
            <a:prstTxWarp prst="textNoShape">
              <a:avLst/>
            </a:prstTxWarp>
            <a:normAutofit/>
          </a:bodyPr>
          <a:lstStyle/>
          <a:p>
            <a:pPr marL="343129" marR="0" lvl="0" indent="-343129" algn="l" defTabSz="915010" rtl="0" eaLnBrk="1" fontAlgn="base" latinLnBrk="0" hangingPunct="1">
              <a:lnSpc>
                <a:spcPct val="100000"/>
              </a:lnSpc>
              <a:spcBef>
                <a:spcPts val="0"/>
              </a:spcBef>
              <a:spcAft>
                <a:spcPct val="0"/>
              </a:spcAft>
              <a:buClrTx/>
              <a:buSzTx/>
              <a:tabLst/>
              <a:defRPr/>
            </a:pPr>
            <a:r>
              <a:rPr kumimoji="0" lang="en-US" sz="2800" b="0" i="0" u="none" strike="noStrike" kern="0" cap="none" spc="0" normalizeH="0" baseline="0" noProof="0" dirty="0" smtClean="0">
                <a:ln>
                  <a:noFill/>
                </a:ln>
                <a:solidFill>
                  <a:schemeClr val="tx1"/>
                </a:solidFill>
                <a:effectLst/>
                <a:uLnTx/>
                <a:uFillTx/>
                <a:latin typeface="+mn-lt"/>
                <a:ea typeface="+mn-ea"/>
                <a:cs typeface="+mn-cs"/>
              </a:rPr>
              <a:t>Same</a:t>
            </a:r>
            <a:r>
              <a:rPr kumimoji="0" lang="en-US" sz="2800" b="0" i="0" u="none" strike="noStrike" kern="0" cap="none" spc="0" normalizeH="0" noProof="0" dirty="0" smtClean="0">
                <a:ln>
                  <a:noFill/>
                </a:ln>
                <a:solidFill>
                  <a:schemeClr val="tx1"/>
                </a:solidFill>
                <a:effectLst/>
                <a:uLnTx/>
                <a:uFillTx/>
                <a:latin typeface="+mn-lt"/>
                <a:ea typeface="+mn-ea"/>
                <a:cs typeface="+mn-cs"/>
              </a:rPr>
              <a:t> anomalies!</a:t>
            </a:r>
          </a:p>
          <a:p>
            <a:pPr marL="343129" marR="0" lvl="0" indent="-343129" algn="ctr" defTabSz="915010" rtl="0" eaLnBrk="1" fontAlgn="base" latinLnBrk="0" hangingPunct="1">
              <a:lnSpc>
                <a:spcPct val="100000"/>
              </a:lnSpc>
              <a:spcBef>
                <a:spcPts val="0"/>
              </a:spcBef>
              <a:spcAft>
                <a:spcPct val="0"/>
              </a:spcAft>
              <a:buClrTx/>
              <a:buSzTx/>
              <a:tabLst/>
              <a:defRPr/>
            </a:pPr>
            <a:r>
              <a:rPr lang="en-US" sz="2800" kern="0" noProof="0" dirty="0" smtClean="0">
                <a:solidFill>
                  <a:srgbClr val="FF0000"/>
                </a:solidFill>
                <a:latin typeface="+mn-lt"/>
                <a:cs typeface="+mn-cs"/>
              </a:rPr>
              <a:t>All WIRTH members have these anomalies.</a:t>
            </a:r>
            <a:endParaRPr kumimoji="0" lang="en-US" sz="2800" b="0" i="0" u="none" strike="noStrike" kern="0" cap="none" spc="0" normalizeH="0" noProof="0" dirty="0" smtClean="0">
              <a:ln>
                <a:noFill/>
              </a:ln>
              <a:solidFill>
                <a:srgbClr val="FF0000"/>
              </a:solidFill>
              <a:effectLst/>
              <a:uLnTx/>
              <a:uFillTx/>
              <a:latin typeface="+mn-lt"/>
              <a:ea typeface="+mn-ea"/>
              <a:cs typeface="+mn-cs"/>
            </a:endParaRPr>
          </a:p>
          <a:p>
            <a:pPr marL="343129" marR="0" lvl="0" indent="-343129" algn="l" defTabSz="915010" rtl="0" eaLnBrk="1" fontAlgn="base" latinLnBrk="0" hangingPunct="1">
              <a:lnSpc>
                <a:spcPct val="100000"/>
              </a:lnSpc>
              <a:spcBef>
                <a:spcPts val="0"/>
              </a:spcBef>
              <a:spcAft>
                <a:spcPct val="0"/>
              </a:spcAft>
              <a:buClrTx/>
              <a:buSzTx/>
              <a:tabLst/>
              <a:defRPr/>
            </a:pPr>
            <a:endParaRPr kumimoji="0" lang="en-US" sz="2800" b="0" i="0"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1000"/>
                                        <p:tgtEl>
                                          <p:spTgt spid="14338"/>
                                        </p:tgtEl>
                                      </p:cBhvr>
                                    </p:animEffect>
                                  </p:childTnLst>
                                </p:cTn>
                              </p:par>
                              <p:par>
                                <p:cTn id="8" presetID="10" presetClass="entr" presetSubtype="0" fill="hold" nodeType="withEffect">
                                  <p:stCondLst>
                                    <p:cond delay="0"/>
                                  </p:stCondLst>
                                  <p:childTnLst>
                                    <p:set>
                                      <p:cBhvr>
                                        <p:cTn id="9" dur="1" fill="hold">
                                          <p:stCondLst>
                                            <p:cond delay="0"/>
                                          </p:stCondLst>
                                        </p:cTn>
                                        <p:tgtEl>
                                          <p:spTgt spid="14341"/>
                                        </p:tgtEl>
                                        <p:attrNameLst>
                                          <p:attrName>style.visibility</p:attrName>
                                        </p:attrNameLst>
                                      </p:cBhvr>
                                      <p:to>
                                        <p:strVal val="visible"/>
                                      </p:to>
                                    </p:set>
                                    <p:animEffect transition="in" filter="fade">
                                      <p:cBhvr>
                                        <p:cTn id="10" dur="1000"/>
                                        <p:tgtEl>
                                          <p:spTgt spid="14341"/>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fade">
                                      <p:cBhvr>
                                        <p:cTn id="18" dur="50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fade">
                                      <p:cBhvr>
                                        <p:cTn id="23"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P spid="7"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dirty="0" smtClean="0"/>
              <a:t>Who Is A WIRTH?</a:t>
            </a:r>
            <a:endParaRPr lang="en-US" dirty="0"/>
          </a:p>
        </p:txBody>
      </p:sp>
      <p:sp>
        <p:nvSpPr>
          <p:cNvPr id="18435" name="Rectangle 3"/>
          <p:cNvSpPr>
            <a:spLocks noGrp="1" noChangeArrowheads="1"/>
          </p:cNvSpPr>
          <p:nvPr>
            <p:ph idx="1"/>
          </p:nvPr>
        </p:nvSpPr>
        <p:spPr/>
        <p:txBody>
          <a:bodyPr>
            <a:normAutofit/>
          </a:bodyPr>
          <a:lstStyle/>
          <a:p>
            <a:r>
              <a:rPr lang="en-US" dirty="0" smtClean="0"/>
              <a:t>He exhibits the two WIRTH anomalies at markers 22-25+ (DYS 464a-f)</a:t>
            </a:r>
          </a:p>
          <a:p>
            <a:endParaRPr lang="en-US" dirty="0" smtClean="0"/>
          </a:p>
          <a:p>
            <a:r>
              <a:rPr lang="en-US" dirty="0" smtClean="0"/>
              <a:t>His Y-DNA STR values closely match other WIRTH males.</a:t>
            </a:r>
          </a:p>
          <a:p>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additive="base">
                                        <p:cTn id="7" dur="500" fill="hold"/>
                                        <p:tgtEl>
                                          <p:spTgt spid="18434"/>
                                        </p:tgtEl>
                                        <p:attrNameLst>
                                          <p:attrName>ppt_x</p:attrName>
                                        </p:attrNameLst>
                                      </p:cBhvr>
                                      <p:tavLst>
                                        <p:tav tm="0">
                                          <p:val>
                                            <p:strVal val="#ppt_x"/>
                                          </p:val>
                                        </p:tav>
                                        <p:tav tm="100000">
                                          <p:val>
                                            <p:strVal val="#ppt_x"/>
                                          </p:val>
                                        </p:tav>
                                      </p:tavLst>
                                    </p:anim>
                                    <p:anim calcmode="lin" valueType="num">
                                      <p:cBhvr additive="base">
                                        <p:cTn id="8" dur="500" fill="hold"/>
                                        <p:tgtEl>
                                          <p:spTgt spid="1843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499"/>
                                          </p:stCondLst>
                                        </p:cTn>
                                        <p:tgtEl>
                                          <p:spTgt spid="184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autoUpdateAnimBg="0"/>
      <p:bldP spid="18435"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normAutofit fontScale="90000"/>
          </a:bodyPr>
          <a:lstStyle/>
          <a:p>
            <a:r>
              <a:rPr lang="es-ES" dirty="0" smtClean="0"/>
              <a:t>Y-DNA of </a:t>
            </a:r>
            <a:r>
              <a:rPr lang="es-ES" dirty="0" err="1" smtClean="0"/>
              <a:t>First</a:t>
            </a:r>
            <a:r>
              <a:rPr lang="es-ES" dirty="0" smtClean="0"/>
              <a:t> 30 WIRTH </a:t>
            </a:r>
            <a:r>
              <a:rPr lang="es-ES" dirty="0" err="1" smtClean="0"/>
              <a:t>Families</a:t>
            </a:r>
            <a:r>
              <a:rPr lang="es-ES" dirty="0" smtClean="0"/>
              <a:t> at 67 </a:t>
            </a:r>
            <a:r>
              <a:rPr lang="es-ES" dirty="0" err="1" smtClean="0"/>
              <a:t>Markers</a:t>
            </a:r>
            <a:endParaRPr lang="es-ES" dirty="0"/>
          </a:p>
        </p:txBody>
      </p:sp>
      <p:sp>
        <p:nvSpPr>
          <p:cNvPr id="40963" name="Rectangle 3"/>
          <p:cNvSpPr>
            <a:spLocks noChangeArrowheads="1"/>
          </p:cNvSpPr>
          <p:nvPr/>
        </p:nvSpPr>
        <p:spPr bwMode="auto">
          <a:xfrm>
            <a:off x="-109538" y="1871663"/>
            <a:ext cx="9144001" cy="0"/>
          </a:xfrm>
          <a:prstGeom prst="rect">
            <a:avLst/>
          </a:prstGeom>
          <a:noFill/>
          <a:ln w="9525">
            <a:noFill/>
            <a:miter lim="800000"/>
            <a:headEnd/>
            <a:tailEnd/>
          </a:ln>
        </p:spPr>
        <p:txBody>
          <a:bodyPr>
            <a:spAutoFit/>
          </a:bodyPr>
          <a:lstStyle/>
          <a:p>
            <a:pPr algn="ctr"/>
            <a:endParaRPr lang="en-US" sz="2800">
              <a:latin typeface="Times New Roman" pitchFamily="18" charset="0"/>
            </a:endParaRPr>
          </a:p>
        </p:txBody>
      </p:sp>
      <p:sp>
        <p:nvSpPr>
          <p:cNvPr id="40964" name="Rectangle 4"/>
          <p:cNvSpPr>
            <a:spLocks noChangeArrowheads="1"/>
          </p:cNvSpPr>
          <p:nvPr/>
        </p:nvSpPr>
        <p:spPr bwMode="auto">
          <a:xfrm>
            <a:off x="-38100" y="1824038"/>
            <a:ext cx="9144000" cy="0"/>
          </a:xfrm>
          <a:prstGeom prst="rect">
            <a:avLst/>
          </a:prstGeom>
          <a:noFill/>
          <a:ln w="9525">
            <a:noFill/>
            <a:miter lim="800000"/>
            <a:headEnd/>
            <a:tailEnd/>
          </a:ln>
        </p:spPr>
        <p:txBody>
          <a:bodyPr>
            <a:spAutoFit/>
          </a:bodyPr>
          <a:lstStyle/>
          <a:p>
            <a:pPr algn="ctr"/>
            <a:endParaRPr lang="en-US" sz="2800">
              <a:latin typeface="Times New Roman" pitchFamily="18" charset="0"/>
            </a:endParaRPr>
          </a:p>
        </p:txBody>
      </p:sp>
      <p:graphicFrame>
        <p:nvGraphicFramePr>
          <p:cNvPr id="161797" name="Object 5"/>
          <p:cNvGraphicFramePr>
            <a:graphicFrameLocks noChangeAspect="1"/>
          </p:cNvGraphicFramePr>
          <p:nvPr/>
        </p:nvGraphicFramePr>
        <p:xfrm>
          <a:off x="381000" y="1600200"/>
          <a:ext cx="3657600" cy="4191000"/>
        </p:xfrm>
        <a:graphic>
          <a:graphicData uri="http://schemas.openxmlformats.org/presentationml/2006/ole">
            <mc:AlternateContent xmlns:mc="http://schemas.openxmlformats.org/markup-compatibility/2006">
              <mc:Choice xmlns:v="urn:schemas-microsoft-com:vml" Requires="v">
                <p:oleObj spid="_x0000_s75784" name="Hoja de cálculo" r:id="rId3" imgW="8746200" imgH="7083360" progId="Excel.Sheet.8">
                  <p:embed/>
                </p:oleObj>
              </mc:Choice>
              <mc:Fallback>
                <p:oleObj name="Hoja de cálculo" r:id="rId3" imgW="8746200" imgH="7083360" progId="Excel.Sheet.8">
                  <p:embed/>
                  <p:pic>
                    <p:nvPicPr>
                      <p:cNvPr id="0" name="Object 5"/>
                      <p:cNvPicPr>
                        <a:picLocks noChangeAspect="1" noChangeArrowheads="1"/>
                      </p:cNvPicPr>
                      <p:nvPr/>
                    </p:nvPicPr>
                    <p:blipFill>
                      <a:blip r:embed="rId4">
                        <a:lum bright="-18000" contrast="48000"/>
                        <a:extLst>
                          <a:ext uri="{28A0092B-C50C-407E-A947-70E740481C1C}">
                            <a14:useLocalDpi xmlns:a14="http://schemas.microsoft.com/office/drawing/2010/main" val="0"/>
                          </a:ext>
                        </a:extLst>
                      </a:blip>
                      <a:srcRect/>
                      <a:stretch>
                        <a:fillRect/>
                      </a:stretch>
                    </p:blipFill>
                    <p:spPr bwMode="auto">
                      <a:xfrm>
                        <a:off x="381000" y="1600200"/>
                        <a:ext cx="36576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1798" name="Object 6"/>
          <p:cNvGraphicFramePr>
            <a:graphicFrameLocks noChangeAspect="1"/>
          </p:cNvGraphicFramePr>
          <p:nvPr/>
        </p:nvGraphicFramePr>
        <p:xfrm>
          <a:off x="3962400" y="1600200"/>
          <a:ext cx="3124200" cy="4191000"/>
        </p:xfrm>
        <a:graphic>
          <a:graphicData uri="http://schemas.openxmlformats.org/presentationml/2006/ole">
            <mc:AlternateContent xmlns:mc="http://schemas.openxmlformats.org/markup-compatibility/2006">
              <mc:Choice xmlns:v="urn:schemas-microsoft-com:vml" Requires="v">
                <p:oleObj spid="_x0000_s75785" name="Hoja de cálculo" r:id="rId5" imgW="7562880" imgH="7083360" progId="Excel.Sheet.8">
                  <p:embed/>
                </p:oleObj>
              </mc:Choice>
              <mc:Fallback>
                <p:oleObj name="Hoja de cálculo" r:id="rId5" imgW="7562880" imgH="7083360" progId="Excel.Sheet.8">
                  <p:embed/>
                  <p:pic>
                    <p:nvPicPr>
                      <p:cNvPr id="0" name="Object 6"/>
                      <p:cNvPicPr>
                        <a:picLocks noChangeAspect="1" noChangeArrowheads="1"/>
                      </p:cNvPicPr>
                      <p:nvPr/>
                    </p:nvPicPr>
                    <p:blipFill>
                      <a:blip r:embed="rId6">
                        <a:lum bright="-6000" contrast="24000"/>
                        <a:extLst>
                          <a:ext uri="{28A0092B-C50C-407E-A947-70E740481C1C}">
                            <a14:useLocalDpi xmlns:a14="http://schemas.microsoft.com/office/drawing/2010/main" val="0"/>
                          </a:ext>
                        </a:extLst>
                      </a:blip>
                      <a:srcRect/>
                      <a:stretch>
                        <a:fillRect/>
                      </a:stretch>
                    </p:blipFill>
                    <p:spPr bwMode="auto">
                      <a:xfrm>
                        <a:off x="3962400" y="1600200"/>
                        <a:ext cx="31242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1799" name="Object 7"/>
          <p:cNvGraphicFramePr>
            <a:graphicFrameLocks noChangeAspect="1"/>
          </p:cNvGraphicFramePr>
          <p:nvPr/>
        </p:nvGraphicFramePr>
        <p:xfrm>
          <a:off x="7086600" y="1600200"/>
          <a:ext cx="1752600" cy="4191000"/>
        </p:xfrm>
        <a:graphic>
          <a:graphicData uri="http://schemas.openxmlformats.org/presentationml/2006/ole">
            <mc:AlternateContent xmlns:mc="http://schemas.openxmlformats.org/markup-compatibility/2006">
              <mc:Choice xmlns:v="urn:schemas-microsoft-com:vml" Requires="v">
                <p:oleObj spid="_x0000_s75786" name="Hoja de cálculo" r:id="rId7" imgW="4206240" imgH="7083360" progId="Excel.Sheet.8">
                  <p:embed/>
                </p:oleObj>
              </mc:Choice>
              <mc:Fallback>
                <p:oleObj name="Hoja de cálculo" r:id="rId7" imgW="4206240" imgH="7083360" progId="Excel.Sheet.8">
                  <p:embed/>
                  <p:pic>
                    <p:nvPicPr>
                      <p:cNvPr id="0" name="Object 7"/>
                      <p:cNvPicPr>
                        <a:picLocks noChangeAspect="1" noChangeArrowheads="1"/>
                      </p:cNvPicPr>
                      <p:nvPr/>
                    </p:nvPicPr>
                    <p:blipFill>
                      <a:blip r:embed="rId8">
                        <a:lum bright="-6000" contrast="24000"/>
                        <a:extLst>
                          <a:ext uri="{28A0092B-C50C-407E-A947-70E740481C1C}">
                            <a14:useLocalDpi xmlns:a14="http://schemas.microsoft.com/office/drawing/2010/main" val="0"/>
                          </a:ext>
                        </a:extLst>
                      </a:blip>
                      <a:srcRect/>
                      <a:stretch>
                        <a:fillRect/>
                      </a:stretch>
                    </p:blipFill>
                    <p:spPr bwMode="auto">
                      <a:xfrm>
                        <a:off x="7086600" y="1600200"/>
                        <a:ext cx="17526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1794"/>
                                        </p:tgtEl>
                                        <p:attrNameLst>
                                          <p:attrName>style.visibility</p:attrName>
                                        </p:attrNameLst>
                                      </p:cBhvr>
                                      <p:to>
                                        <p:strVal val="visible"/>
                                      </p:to>
                                    </p:set>
                                    <p:animEffect transition="in" filter="fade">
                                      <p:cBhvr>
                                        <p:cTn id="7" dur="1000"/>
                                        <p:tgtEl>
                                          <p:spTgt spid="161794"/>
                                        </p:tgtEl>
                                      </p:cBhvr>
                                    </p:animEffect>
                                  </p:childTnLst>
                                </p:cTn>
                              </p:par>
                              <p:par>
                                <p:cTn id="8" presetID="10" presetClass="entr" presetSubtype="0" fill="hold" nodeType="withEffect">
                                  <p:stCondLst>
                                    <p:cond delay="0"/>
                                  </p:stCondLst>
                                  <p:childTnLst>
                                    <p:set>
                                      <p:cBhvr>
                                        <p:cTn id="9" dur="1" fill="hold">
                                          <p:stCondLst>
                                            <p:cond delay="0"/>
                                          </p:stCondLst>
                                        </p:cTn>
                                        <p:tgtEl>
                                          <p:spTgt spid="161797"/>
                                        </p:tgtEl>
                                        <p:attrNameLst>
                                          <p:attrName>style.visibility</p:attrName>
                                        </p:attrNameLst>
                                      </p:cBhvr>
                                      <p:to>
                                        <p:strVal val="visible"/>
                                      </p:to>
                                    </p:set>
                                    <p:animEffect transition="in" filter="fade">
                                      <p:cBhvr>
                                        <p:cTn id="10" dur="1000"/>
                                        <p:tgtEl>
                                          <p:spTgt spid="161797"/>
                                        </p:tgtEl>
                                      </p:cBhvr>
                                    </p:animEffect>
                                  </p:childTnLst>
                                </p:cTn>
                              </p:par>
                              <p:par>
                                <p:cTn id="11" presetID="10" presetClass="entr" presetSubtype="0" fill="hold" nodeType="withEffect">
                                  <p:stCondLst>
                                    <p:cond delay="0"/>
                                  </p:stCondLst>
                                  <p:childTnLst>
                                    <p:set>
                                      <p:cBhvr>
                                        <p:cTn id="12" dur="1" fill="hold">
                                          <p:stCondLst>
                                            <p:cond delay="0"/>
                                          </p:stCondLst>
                                        </p:cTn>
                                        <p:tgtEl>
                                          <p:spTgt spid="161798"/>
                                        </p:tgtEl>
                                        <p:attrNameLst>
                                          <p:attrName>style.visibility</p:attrName>
                                        </p:attrNameLst>
                                      </p:cBhvr>
                                      <p:to>
                                        <p:strVal val="visible"/>
                                      </p:to>
                                    </p:set>
                                    <p:animEffect transition="in" filter="fade">
                                      <p:cBhvr>
                                        <p:cTn id="13" dur="1000"/>
                                        <p:tgtEl>
                                          <p:spTgt spid="161798"/>
                                        </p:tgtEl>
                                      </p:cBhvr>
                                    </p:animEffect>
                                  </p:childTnLst>
                                </p:cTn>
                              </p:par>
                              <p:par>
                                <p:cTn id="14" presetID="10" presetClass="entr" presetSubtype="0" fill="hold" nodeType="withEffect">
                                  <p:stCondLst>
                                    <p:cond delay="0"/>
                                  </p:stCondLst>
                                  <p:childTnLst>
                                    <p:set>
                                      <p:cBhvr>
                                        <p:cTn id="15" dur="1" fill="hold">
                                          <p:stCondLst>
                                            <p:cond delay="0"/>
                                          </p:stCondLst>
                                        </p:cTn>
                                        <p:tgtEl>
                                          <p:spTgt spid="161799"/>
                                        </p:tgtEl>
                                        <p:attrNameLst>
                                          <p:attrName>style.visibility</p:attrName>
                                        </p:attrNameLst>
                                      </p:cBhvr>
                                      <p:to>
                                        <p:strVal val="visible"/>
                                      </p:to>
                                    </p:set>
                                    <p:animEffect transition="in" filter="fade">
                                      <p:cBhvr>
                                        <p:cTn id="16" dur="1000"/>
                                        <p:tgtEl>
                                          <p:spTgt spid="1617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4"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normAutofit fontScale="90000"/>
          </a:bodyPr>
          <a:lstStyle/>
          <a:p>
            <a:r>
              <a:rPr lang="en-US" dirty="0" smtClean="0"/>
              <a:t>Closely Matching DNA of WIRTH Members</a:t>
            </a:r>
            <a:endParaRPr lang="en-US" dirty="0"/>
          </a:p>
        </p:txBody>
      </p:sp>
      <p:sp>
        <p:nvSpPr>
          <p:cNvPr id="39939" name="Rectangle 3"/>
          <p:cNvSpPr>
            <a:spLocks noGrp="1" noChangeArrowheads="1"/>
          </p:cNvSpPr>
          <p:nvPr>
            <p:ph idx="1"/>
          </p:nvPr>
        </p:nvSpPr>
        <p:spPr/>
        <p:txBody>
          <a:bodyPr>
            <a:normAutofit fontScale="92500" lnSpcReduction="10000"/>
          </a:bodyPr>
          <a:lstStyle/>
          <a:p>
            <a:r>
              <a:rPr lang="en-US" dirty="0" smtClean="0"/>
              <a:t>All numbers with white background represent matches with each other.</a:t>
            </a:r>
          </a:p>
          <a:p>
            <a:endParaRPr lang="en-US" dirty="0" smtClean="0"/>
          </a:p>
          <a:p>
            <a:r>
              <a:rPr lang="en-US" dirty="0" smtClean="0"/>
              <a:t>All numbers with yellow background are mutations off the “modal” values, which we believe to be the ancestral DNA values of the WIRTH patriarch.</a:t>
            </a:r>
          </a:p>
          <a:p>
            <a:endParaRPr lang="en-US" dirty="0" smtClean="0"/>
          </a:p>
          <a:p>
            <a:r>
              <a:rPr lang="en-US" dirty="0" smtClean="0"/>
              <a:t>Shared yellow background numbers suggest common branching off the ancestral DNA.</a:t>
            </a:r>
          </a:p>
          <a:p>
            <a:endParaRPr lang="en-US" dirty="0" smtClean="0"/>
          </a:p>
          <a:p>
            <a:r>
              <a:rPr lang="en-US" dirty="0" smtClean="0"/>
              <a:t>Two of the 30 people match the modal exactly (white background at all markers)</a:t>
            </a:r>
            <a:endParaRPr lang="en-US" dirty="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r>
              <a:rPr lang="en-US" dirty="0" smtClean="0"/>
              <a:t>SNP: Another Mutation</a:t>
            </a:r>
            <a:endParaRPr lang="en-US" dirty="0"/>
          </a:p>
        </p:txBody>
      </p:sp>
      <p:sp>
        <p:nvSpPr>
          <p:cNvPr id="6147" name="Rectangle 3"/>
          <p:cNvSpPr>
            <a:spLocks noGrp="1" noChangeArrowheads="1"/>
          </p:cNvSpPr>
          <p:nvPr>
            <p:ph idx="1"/>
          </p:nvPr>
        </p:nvSpPr>
        <p:spPr>
          <a:xfrm>
            <a:off x="1219200" y="1447800"/>
            <a:ext cx="7696199" cy="5181600"/>
          </a:xfrm>
        </p:spPr>
        <p:txBody>
          <a:bodyPr>
            <a:normAutofit fontScale="77500" lnSpcReduction="20000"/>
          </a:bodyPr>
          <a:lstStyle/>
          <a:p>
            <a:r>
              <a:rPr lang="en-US" dirty="0" smtClean="0"/>
              <a:t>SNP = Single Nucleotide Polymorphism</a:t>
            </a:r>
          </a:p>
          <a:p>
            <a:endParaRPr lang="en-US" dirty="0" smtClean="0"/>
          </a:p>
          <a:p>
            <a:r>
              <a:rPr lang="en-US" dirty="0" smtClean="0"/>
              <a:t>SNPs are another type of DNA mutation, and they define a person’s </a:t>
            </a:r>
            <a:r>
              <a:rPr lang="en-US" dirty="0" err="1" smtClean="0"/>
              <a:t>haplogroup</a:t>
            </a:r>
            <a:r>
              <a:rPr lang="en-US" dirty="0" smtClean="0"/>
              <a:t> and </a:t>
            </a:r>
            <a:r>
              <a:rPr lang="en-US" dirty="0" err="1" smtClean="0"/>
              <a:t>subclade</a:t>
            </a:r>
            <a:r>
              <a:rPr lang="en-US" dirty="0" smtClean="0"/>
              <a:t> (subgroup/branch) on the human family tree.</a:t>
            </a:r>
          </a:p>
          <a:p>
            <a:endParaRPr lang="en-US" dirty="0" smtClean="0"/>
          </a:p>
          <a:p>
            <a:r>
              <a:rPr lang="en-US" dirty="0" smtClean="0"/>
              <a:t>Through 2011, all WIRTHs were found to be in </a:t>
            </a:r>
            <a:r>
              <a:rPr lang="en-US" dirty="0" err="1" smtClean="0"/>
              <a:t>subclade</a:t>
            </a:r>
            <a:r>
              <a:rPr lang="en-US" dirty="0" smtClean="0"/>
              <a:t> J2a4b1, defined by the SNP named M92.</a:t>
            </a:r>
          </a:p>
          <a:p>
            <a:endParaRPr lang="en-US" dirty="0" smtClean="0"/>
          </a:p>
          <a:p>
            <a:r>
              <a:rPr lang="en-US" dirty="0" smtClean="0"/>
              <a:t>In 2011, a WIRTH member was tested under FTDNA’s “Walk Through the Y” advanced testing program, intended to identify new SNPs that had never been discovered before. </a:t>
            </a:r>
            <a:br>
              <a:rPr lang="en-US" dirty="0" smtClean="0"/>
            </a:br>
            <a:r>
              <a:rPr lang="en-US" dirty="0" smtClean="0"/>
              <a:t/>
            </a:r>
            <a:br>
              <a:rPr lang="en-US" dirty="0" smtClean="0"/>
            </a:br>
            <a:r>
              <a:rPr lang="en-US" dirty="0" smtClean="0"/>
              <a:t>Two new SNPs were discovered:</a:t>
            </a:r>
          </a:p>
          <a:p>
            <a:endParaRPr lang="en-US" dirty="0" smtClean="0"/>
          </a:p>
          <a:p>
            <a:pPr lvl="1"/>
            <a:r>
              <a:rPr lang="en-US" dirty="0" smtClean="0"/>
              <a:t>L556</a:t>
            </a:r>
          </a:p>
          <a:p>
            <a:pPr lvl="1"/>
            <a:r>
              <a:rPr lang="en-US" dirty="0" smtClean="0"/>
              <a:t>L560</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47">
                                            <p:txEl>
                                              <p:pRg st="0" end="0"/>
                                            </p:txEl>
                                          </p:spTgt>
                                        </p:tgtEl>
                                        <p:attrNameLst>
                                          <p:attrName>style.visibility</p:attrName>
                                        </p:attrNameLst>
                                      </p:cBhvr>
                                      <p:to>
                                        <p:strVal val="visible"/>
                                      </p:to>
                                    </p:set>
                                    <p:animEffect transition="in" filter="fade">
                                      <p:cBhvr>
                                        <p:cTn id="12" dur="500"/>
                                        <p:tgtEl>
                                          <p:spTgt spid="614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147">
                                            <p:txEl>
                                              <p:pRg st="2" end="2"/>
                                            </p:txEl>
                                          </p:spTgt>
                                        </p:tgtEl>
                                        <p:attrNameLst>
                                          <p:attrName>style.visibility</p:attrName>
                                        </p:attrNameLst>
                                      </p:cBhvr>
                                      <p:to>
                                        <p:strVal val="visible"/>
                                      </p:to>
                                    </p:set>
                                    <p:animEffect transition="in" filter="fade">
                                      <p:cBhvr>
                                        <p:cTn id="17" dur="500"/>
                                        <p:tgtEl>
                                          <p:spTgt spid="614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147">
                                            <p:txEl>
                                              <p:pRg st="4" end="4"/>
                                            </p:txEl>
                                          </p:spTgt>
                                        </p:tgtEl>
                                        <p:attrNameLst>
                                          <p:attrName>style.visibility</p:attrName>
                                        </p:attrNameLst>
                                      </p:cBhvr>
                                      <p:to>
                                        <p:strVal val="visible"/>
                                      </p:to>
                                    </p:set>
                                    <p:animEffect transition="in" filter="fade">
                                      <p:cBhvr>
                                        <p:cTn id="22" dur="500"/>
                                        <p:tgtEl>
                                          <p:spTgt spid="614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147">
                                            <p:txEl>
                                              <p:pRg st="6" end="6"/>
                                            </p:txEl>
                                          </p:spTgt>
                                        </p:tgtEl>
                                        <p:attrNameLst>
                                          <p:attrName>style.visibility</p:attrName>
                                        </p:attrNameLst>
                                      </p:cBhvr>
                                      <p:to>
                                        <p:strVal val="visible"/>
                                      </p:to>
                                    </p:set>
                                    <p:animEffect transition="in" filter="fade">
                                      <p:cBhvr>
                                        <p:cTn id="27" dur="500"/>
                                        <p:tgtEl>
                                          <p:spTgt spid="6147">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147">
                                            <p:txEl>
                                              <p:pRg st="8" end="8"/>
                                            </p:txEl>
                                          </p:spTgt>
                                        </p:tgtEl>
                                        <p:attrNameLst>
                                          <p:attrName>style.visibility</p:attrName>
                                        </p:attrNameLst>
                                      </p:cBhvr>
                                      <p:to>
                                        <p:strVal val="visible"/>
                                      </p:to>
                                    </p:set>
                                    <p:animEffect transition="in" filter="fade">
                                      <p:cBhvr>
                                        <p:cTn id="30" dur="500"/>
                                        <p:tgtEl>
                                          <p:spTgt spid="6147">
                                            <p:txEl>
                                              <p:pRg st="8" end="8"/>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147">
                                            <p:txEl>
                                              <p:pRg st="9" end="9"/>
                                            </p:txEl>
                                          </p:spTgt>
                                        </p:tgtEl>
                                        <p:attrNameLst>
                                          <p:attrName>style.visibility</p:attrName>
                                        </p:attrNameLst>
                                      </p:cBhvr>
                                      <p:to>
                                        <p:strVal val="visible"/>
                                      </p:to>
                                    </p:set>
                                    <p:animEffect transition="in" filter="fade">
                                      <p:cBhvr>
                                        <p:cTn id="33" dur="500"/>
                                        <p:tgtEl>
                                          <p:spTgt spid="614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P spid="6147"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fontScale="90000"/>
          </a:bodyPr>
          <a:lstStyle/>
          <a:p>
            <a:r>
              <a:rPr lang="en-US" dirty="0" smtClean="0"/>
              <a:t>New SNPs Unique to WIRTH Group</a:t>
            </a:r>
            <a:endParaRPr lang="en-US" dirty="0"/>
          </a:p>
        </p:txBody>
      </p:sp>
      <p:sp>
        <p:nvSpPr>
          <p:cNvPr id="6147" name="Rectangle 3"/>
          <p:cNvSpPr>
            <a:spLocks noGrp="1" noChangeArrowheads="1"/>
          </p:cNvSpPr>
          <p:nvPr>
            <p:ph idx="1"/>
          </p:nvPr>
        </p:nvSpPr>
        <p:spPr/>
        <p:txBody>
          <a:bodyPr>
            <a:normAutofit fontScale="92500"/>
          </a:bodyPr>
          <a:lstStyle/>
          <a:p>
            <a:r>
              <a:rPr lang="en-US" dirty="0" smtClean="0"/>
              <a:t>Validity of new SNPs L556 &amp; L560 confirmed: </a:t>
            </a:r>
          </a:p>
          <a:p>
            <a:pPr lvl="1"/>
            <a:r>
              <a:rPr lang="en-US" dirty="0" smtClean="0"/>
              <a:t>We tested 30 WIRTH members, including those furthest from the modal.  ALL 30 tested </a:t>
            </a:r>
            <a:r>
              <a:rPr lang="en-US" b="1" dirty="0" smtClean="0">
                <a:solidFill>
                  <a:srgbClr val="00B050"/>
                </a:solidFill>
              </a:rPr>
              <a:t>positive</a:t>
            </a:r>
            <a:r>
              <a:rPr lang="en-US" dirty="0" smtClean="0"/>
              <a:t> for both new SNPs.</a:t>
            </a:r>
          </a:p>
          <a:p>
            <a:pPr lvl="1"/>
            <a:r>
              <a:rPr lang="en-US" dirty="0" smtClean="0"/>
              <a:t>We tested four non-WIRTH persons whose STR marker results are closest to WIRTHs.  All four tested </a:t>
            </a:r>
            <a:r>
              <a:rPr lang="en-US" dirty="0" smtClean="0">
                <a:solidFill>
                  <a:srgbClr val="FF0000"/>
                </a:solidFill>
              </a:rPr>
              <a:t>negative</a:t>
            </a:r>
            <a:r>
              <a:rPr lang="en-US" dirty="0" smtClean="0"/>
              <a:t> for both new SNPs.</a:t>
            </a:r>
          </a:p>
          <a:p>
            <a:endParaRPr lang="en-US" dirty="0" smtClean="0"/>
          </a:p>
          <a:p>
            <a:r>
              <a:rPr lang="en-US" dirty="0" smtClean="0"/>
              <a:t>Conclusion: All WIRTHs have these two new SNPs, and they are unique to the WIRTH group.</a:t>
            </a:r>
          </a:p>
          <a:p>
            <a:endParaRPr lang="en-US" dirty="0" smtClean="0"/>
          </a:p>
          <a:p>
            <a:r>
              <a:rPr lang="en-US" dirty="0" smtClean="0"/>
              <a:t>WIRTH group received its own </a:t>
            </a:r>
            <a:r>
              <a:rPr lang="en-US" dirty="0" err="1" smtClean="0"/>
              <a:t>subclade</a:t>
            </a:r>
            <a:r>
              <a:rPr lang="en-US" dirty="0" smtClean="0"/>
              <a:t> below M92, defined by the two new SNPs – name TBA</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47">
                                            <p:txEl>
                                              <p:pRg st="0" end="0"/>
                                            </p:txEl>
                                          </p:spTgt>
                                        </p:tgtEl>
                                        <p:attrNameLst>
                                          <p:attrName>style.visibility</p:attrName>
                                        </p:attrNameLst>
                                      </p:cBhvr>
                                      <p:to>
                                        <p:strVal val="visible"/>
                                      </p:to>
                                    </p:set>
                                    <p:animEffect transition="in" filter="fade">
                                      <p:cBhvr>
                                        <p:cTn id="12" dur="500"/>
                                        <p:tgtEl>
                                          <p:spTgt spid="6147">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147">
                                            <p:txEl>
                                              <p:pRg st="1" end="1"/>
                                            </p:txEl>
                                          </p:spTgt>
                                        </p:tgtEl>
                                        <p:attrNameLst>
                                          <p:attrName>style.visibility</p:attrName>
                                        </p:attrNameLst>
                                      </p:cBhvr>
                                      <p:to>
                                        <p:strVal val="visible"/>
                                      </p:to>
                                    </p:set>
                                    <p:animEffect transition="in" filter="fade">
                                      <p:cBhvr>
                                        <p:cTn id="15" dur="500"/>
                                        <p:tgtEl>
                                          <p:spTgt spid="6147">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147">
                                            <p:txEl>
                                              <p:pRg st="2" end="2"/>
                                            </p:txEl>
                                          </p:spTgt>
                                        </p:tgtEl>
                                        <p:attrNameLst>
                                          <p:attrName>style.visibility</p:attrName>
                                        </p:attrNameLst>
                                      </p:cBhvr>
                                      <p:to>
                                        <p:strVal val="visible"/>
                                      </p:to>
                                    </p:set>
                                    <p:animEffect transition="in" filter="fade">
                                      <p:cBhvr>
                                        <p:cTn id="18" dur="500"/>
                                        <p:tgtEl>
                                          <p:spTgt spid="6147">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147">
                                            <p:txEl>
                                              <p:pRg st="4" end="4"/>
                                            </p:txEl>
                                          </p:spTgt>
                                        </p:tgtEl>
                                        <p:attrNameLst>
                                          <p:attrName>style.visibility</p:attrName>
                                        </p:attrNameLst>
                                      </p:cBhvr>
                                      <p:to>
                                        <p:strVal val="visible"/>
                                      </p:to>
                                    </p:set>
                                    <p:animEffect transition="in" filter="fade">
                                      <p:cBhvr>
                                        <p:cTn id="23" dur="500"/>
                                        <p:tgtEl>
                                          <p:spTgt spid="6147">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147">
                                            <p:txEl>
                                              <p:pRg st="6" end="6"/>
                                            </p:txEl>
                                          </p:spTgt>
                                        </p:tgtEl>
                                        <p:attrNameLst>
                                          <p:attrName>style.visibility</p:attrName>
                                        </p:attrNameLst>
                                      </p:cBhvr>
                                      <p:to>
                                        <p:strVal val="visible"/>
                                      </p:to>
                                    </p:set>
                                    <p:animEffect transition="in" filter="fade">
                                      <p:cBhvr>
                                        <p:cTn id="28" dur="500"/>
                                        <p:tgtEl>
                                          <p:spTgt spid="614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P spid="6147"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dirty="0" smtClean="0"/>
              <a:t>Update: Who Is A WIRTH?</a:t>
            </a:r>
            <a:endParaRPr lang="en-US" dirty="0"/>
          </a:p>
        </p:txBody>
      </p:sp>
      <p:sp>
        <p:nvSpPr>
          <p:cNvPr id="18435" name="Rectangle 3"/>
          <p:cNvSpPr>
            <a:spLocks noGrp="1" noChangeArrowheads="1"/>
          </p:cNvSpPr>
          <p:nvPr>
            <p:ph idx="1"/>
          </p:nvPr>
        </p:nvSpPr>
        <p:spPr/>
        <p:txBody>
          <a:bodyPr/>
          <a:lstStyle/>
          <a:p>
            <a:r>
              <a:rPr lang="en-US" dirty="0" smtClean="0"/>
              <a:t>He exhibits the two WIRTH anomalies at markers 22-25+ (DYS 464a-f)</a:t>
            </a:r>
          </a:p>
          <a:p>
            <a:endParaRPr lang="en-US" dirty="0" smtClean="0"/>
          </a:p>
          <a:p>
            <a:r>
              <a:rPr lang="en-US" dirty="0" smtClean="0"/>
              <a:t>His Y-DNA STR values closely match other WIRTH males.</a:t>
            </a:r>
          </a:p>
          <a:p>
            <a:endParaRPr lang="en-US" dirty="0" smtClean="0"/>
          </a:p>
          <a:p>
            <a:r>
              <a:rPr lang="en-US" dirty="0" smtClean="0"/>
              <a:t>He tests positive for the two new SNPs: L556 &amp; L560</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200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435">
                                            <p:txEl>
                                              <p:pRg st="4" end="4"/>
                                            </p:txEl>
                                          </p:spTgt>
                                        </p:tgtEl>
                                        <p:attrNameLst>
                                          <p:attrName>style.visibility</p:attrName>
                                        </p:attrNameLst>
                                      </p:cBhvr>
                                      <p:to>
                                        <p:strVal val="visible"/>
                                      </p:to>
                                    </p:set>
                                    <p:animEffect transition="in" filter="fade">
                                      <p:cBhvr>
                                        <p:cTn id="12" dur="1000"/>
                                        <p:tgtEl>
                                          <p:spTgt spid="184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1843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Phylogenetic</a:t>
            </a:r>
            <a:r>
              <a:rPr lang="en-US" dirty="0" smtClean="0"/>
              <a:t> Trees</a:t>
            </a:r>
            <a:endParaRPr lang="en-US" dirty="0"/>
          </a:p>
        </p:txBody>
      </p:sp>
      <p:sp>
        <p:nvSpPr>
          <p:cNvPr id="4" name="TextBox 3"/>
          <p:cNvSpPr txBox="1"/>
          <p:nvPr/>
        </p:nvSpPr>
        <p:spPr>
          <a:xfrm>
            <a:off x="914400" y="5867400"/>
            <a:ext cx="3043269" cy="646331"/>
          </a:xfrm>
          <a:prstGeom prst="rect">
            <a:avLst/>
          </a:prstGeom>
          <a:noFill/>
        </p:spPr>
        <p:txBody>
          <a:bodyPr wrap="square" rtlCol="0">
            <a:spAutoFit/>
          </a:bodyPr>
          <a:lstStyle/>
          <a:p>
            <a:pPr algn="ctr"/>
            <a:r>
              <a:rPr lang="en-US" dirty="0" smtClean="0"/>
              <a:t>111-Marker </a:t>
            </a:r>
            <a:r>
              <a:rPr lang="en-US" dirty="0" err="1" smtClean="0"/>
              <a:t>haplotypes</a:t>
            </a:r>
            <a:endParaRPr lang="en-US" dirty="0" smtClean="0"/>
          </a:p>
          <a:p>
            <a:pPr algn="ctr"/>
            <a:r>
              <a:rPr lang="en-US" dirty="0" smtClean="0"/>
              <a:t>From 107 WIRTH members</a:t>
            </a:r>
          </a:p>
        </p:txBody>
      </p:sp>
      <p:pic>
        <p:nvPicPr>
          <p:cNvPr id="5" name="Picture 4" descr="WIRTH-111-colored-J2a-outgroup.PNG"/>
          <p:cNvPicPr>
            <a:picLocks noChangeAspect="1"/>
          </p:cNvPicPr>
          <p:nvPr/>
        </p:nvPicPr>
        <p:blipFill>
          <a:blip r:embed="rId2" cstate="print"/>
          <a:stretch>
            <a:fillRect/>
          </a:stretch>
        </p:blipFill>
        <p:spPr>
          <a:xfrm>
            <a:off x="4660647" y="1828800"/>
            <a:ext cx="4483353" cy="3657601"/>
          </a:xfrm>
          <a:prstGeom prst="rect">
            <a:avLst/>
          </a:prstGeom>
        </p:spPr>
      </p:pic>
      <p:sp>
        <p:nvSpPr>
          <p:cNvPr id="7" name="TextBox 6"/>
          <p:cNvSpPr txBox="1"/>
          <p:nvPr/>
        </p:nvSpPr>
        <p:spPr>
          <a:xfrm>
            <a:off x="5257800" y="1371600"/>
            <a:ext cx="3043269" cy="369332"/>
          </a:xfrm>
          <a:prstGeom prst="rect">
            <a:avLst/>
          </a:prstGeom>
          <a:noFill/>
        </p:spPr>
        <p:txBody>
          <a:bodyPr wrap="square" rtlCol="0">
            <a:spAutoFit/>
          </a:bodyPr>
          <a:lstStyle/>
          <a:p>
            <a:pPr algn="ctr"/>
            <a:r>
              <a:rPr lang="en-US" dirty="0" smtClean="0"/>
              <a:t>Radial Tree Layout</a:t>
            </a:r>
          </a:p>
        </p:txBody>
      </p:sp>
      <p:sp>
        <p:nvSpPr>
          <p:cNvPr id="8" name="TextBox 7"/>
          <p:cNvSpPr txBox="1"/>
          <p:nvPr/>
        </p:nvSpPr>
        <p:spPr>
          <a:xfrm>
            <a:off x="5791200" y="5562600"/>
            <a:ext cx="1762342" cy="1200329"/>
          </a:xfrm>
          <a:prstGeom prst="rect">
            <a:avLst/>
          </a:prstGeom>
          <a:noFill/>
        </p:spPr>
        <p:txBody>
          <a:bodyPr wrap="none" rtlCol="0">
            <a:spAutoFit/>
          </a:bodyPr>
          <a:lstStyle/>
          <a:p>
            <a:r>
              <a:rPr lang="en-US" dirty="0" smtClean="0"/>
              <a:t>Tools:</a:t>
            </a:r>
          </a:p>
          <a:p>
            <a:r>
              <a:rPr lang="en-US" dirty="0" smtClean="0"/>
              <a:t>McGee Y-Utility</a:t>
            </a:r>
          </a:p>
          <a:p>
            <a:r>
              <a:rPr lang="en-US" dirty="0" smtClean="0"/>
              <a:t>SplitsTree4</a:t>
            </a:r>
          </a:p>
          <a:p>
            <a:r>
              <a:rPr lang="en-US" dirty="0" err="1" smtClean="0"/>
              <a:t>FigTree</a:t>
            </a:r>
            <a:endParaRPr lang="en-US" dirty="0"/>
          </a:p>
        </p:txBody>
      </p:sp>
      <p:sp>
        <p:nvSpPr>
          <p:cNvPr id="9" name="TextBox 8"/>
          <p:cNvSpPr txBox="1"/>
          <p:nvPr/>
        </p:nvSpPr>
        <p:spPr>
          <a:xfrm>
            <a:off x="685800" y="1371600"/>
            <a:ext cx="3043269" cy="369332"/>
          </a:xfrm>
          <a:prstGeom prst="rect">
            <a:avLst/>
          </a:prstGeom>
          <a:noFill/>
        </p:spPr>
        <p:txBody>
          <a:bodyPr wrap="square" rtlCol="0">
            <a:spAutoFit/>
          </a:bodyPr>
          <a:lstStyle/>
          <a:p>
            <a:pPr algn="ctr"/>
            <a:r>
              <a:rPr lang="en-US" dirty="0" smtClean="0"/>
              <a:t>Rectangular Tree Layout</a:t>
            </a:r>
          </a:p>
        </p:txBody>
      </p:sp>
      <p:pic>
        <p:nvPicPr>
          <p:cNvPr id="10" name="Picture 9" descr="WIRTH-111-colored-J2a-outgroup-rect.PNG"/>
          <p:cNvPicPr>
            <a:picLocks noChangeAspect="1"/>
          </p:cNvPicPr>
          <p:nvPr/>
        </p:nvPicPr>
        <p:blipFill>
          <a:blip r:embed="rId3" cstate="print"/>
          <a:stretch>
            <a:fillRect/>
          </a:stretch>
        </p:blipFill>
        <p:spPr>
          <a:xfrm>
            <a:off x="1066800" y="1828800"/>
            <a:ext cx="2514600" cy="4024434"/>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IRTH-111-colored-J2a-outgroup.PNG"/>
          <p:cNvPicPr>
            <a:picLocks noChangeAspect="1"/>
          </p:cNvPicPr>
          <p:nvPr/>
        </p:nvPicPr>
        <p:blipFill>
          <a:blip r:embed="rId2" cstate="print"/>
          <a:stretch>
            <a:fillRect/>
          </a:stretch>
        </p:blipFill>
        <p:spPr>
          <a:xfrm>
            <a:off x="0" y="0"/>
            <a:ext cx="8382000" cy="6838187"/>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IRTH-111-colored-J2a-outgroup-rect.PNG"/>
          <p:cNvPicPr>
            <a:picLocks noChangeAspect="1"/>
          </p:cNvPicPr>
          <p:nvPr/>
        </p:nvPicPr>
        <p:blipFill>
          <a:blip r:embed="rId2" cstate="print"/>
          <a:srcRect b="36667"/>
          <a:stretch>
            <a:fillRect/>
          </a:stretch>
        </p:blipFill>
        <p:spPr>
          <a:xfrm>
            <a:off x="0" y="0"/>
            <a:ext cx="6765957" cy="68580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dirty="0" smtClean="0"/>
              <a:t>Agenda</a:t>
            </a:r>
            <a:endParaRPr lang="en-US" dirty="0"/>
          </a:p>
        </p:txBody>
      </p:sp>
      <p:sp>
        <p:nvSpPr>
          <p:cNvPr id="6147" name="Rectangle 3"/>
          <p:cNvSpPr>
            <a:spLocks noGrp="1" noChangeArrowheads="1"/>
          </p:cNvSpPr>
          <p:nvPr>
            <p:ph idx="1"/>
          </p:nvPr>
        </p:nvSpPr>
        <p:spPr/>
        <p:txBody>
          <a:bodyPr>
            <a:normAutofit fontScale="92500" lnSpcReduction="10000"/>
          </a:bodyPr>
          <a:lstStyle/>
          <a:p>
            <a:r>
              <a:rPr lang="en-US" dirty="0" smtClean="0"/>
              <a:t>Richard </a:t>
            </a:r>
            <a:r>
              <a:rPr lang="en-US" dirty="0" err="1" smtClean="0"/>
              <a:t>Gussow</a:t>
            </a:r>
            <a:endParaRPr lang="en-US" dirty="0" smtClean="0"/>
          </a:p>
          <a:p>
            <a:pPr lvl="1"/>
            <a:r>
              <a:rPr lang="en-US" dirty="0" smtClean="0"/>
              <a:t>Introduction &amp; History of the WIRTH project</a:t>
            </a:r>
          </a:p>
          <a:p>
            <a:endParaRPr lang="en-US" dirty="0" smtClean="0"/>
          </a:p>
          <a:p>
            <a:r>
              <a:rPr lang="en-US" dirty="0" smtClean="0"/>
              <a:t>Elise Friedman</a:t>
            </a:r>
          </a:p>
          <a:p>
            <a:pPr lvl="1"/>
            <a:r>
              <a:rPr lang="en-US" dirty="0" smtClean="0"/>
              <a:t>DNA of the WIRTH members</a:t>
            </a:r>
          </a:p>
          <a:p>
            <a:endParaRPr lang="en-US" dirty="0" smtClean="0"/>
          </a:p>
          <a:p>
            <a:r>
              <a:rPr lang="en-US" dirty="0" smtClean="0"/>
              <a:t>Janet </a:t>
            </a:r>
            <a:r>
              <a:rPr lang="en-US" dirty="0" err="1" smtClean="0"/>
              <a:t>Akaha</a:t>
            </a:r>
            <a:endParaRPr lang="en-US" dirty="0" smtClean="0"/>
          </a:p>
          <a:p>
            <a:pPr lvl="1"/>
            <a:r>
              <a:rPr lang="en-US" dirty="0" smtClean="0"/>
              <a:t>WEIL, TREVES &amp; BACHARACH</a:t>
            </a:r>
          </a:p>
          <a:p>
            <a:pPr lvl="1"/>
            <a:endParaRPr lang="en-US" dirty="0" smtClean="0"/>
          </a:p>
          <a:p>
            <a:r>
              <a:rPr lang="en-US" dirty="0" smtClean="0"/>
              <a:t>Rachel </a:t>
            </a:r>
            <a:r>
              <a:rPr lang="en-US" dirty="0" err="1" smtClean="0"/>
              <a:t>Unkefer</a:t>
            </a:r>
            <a:endParaRPr lang="en-US" dirty="0" smtClean="0"/>
          </a:p>
          <a:p>
            <a:pPr lvl="1"/>
            <a:r>
              <a:rPr lang="en-US" dirty="0" smtClean="0"/>
              <a:t>Jewish history &amp; migration</a:t>
            </a:r>
          </a:p>
          <a:p>
            <a:pPr lvl="1"/>
            <a:endParaRPr lang="en-US" dirty="0" smtClean="0"/>
          </a:p>
          <a:p>
            <a:r>
              <a:rPr lang="en-US" dirty="0" smtClean="0"/>
              <a:t>?</a:t>
            </a:r>
          </a:p>
          <a:p>
            <a:pPr lvl="1"/>
            <a:r>
              <a:rPr lang="en-US" dirty="0" smtClean="0"/>
              <a:t>Future plans for the WIRTH project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2000"/>
                                        <p:tgtEl>
                                          <p:spTgt spid="61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147">
                                            <p:txEl>
                                              <p:pRg st="0" end="0"/>
                                            </p:txEl>
                                          </p:spTgt>
                                        </p:tgtEl>
                                        <p:attrNameLst>
                                          <p:attrName>style.visibility</p:attrName>
                                        </p:attrNameLst>
                                      </p:cBhvr>
                                      <p:to>
                                        <p:strVal val="visible"/>
                                      </p:to>
                                    </p:set>
                                    <p:animEffect transition="in" filter="fade">
                                      <p:cBhvr>
                                        <p:cTn id="10" dur="2000"/>
                                        <p:tgtEl>
                                          <p:spTgt spid="6147">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147">
                                            <p:txEl>
                                              <p:pRg st="1" end="1"/>
                                            </p:txEl>
                                          </p:spTgt>
                                        </p:tgtEl>
                                        <p:attrNameLst>
                                          <p:attrName>style.visibility</p:attrName>
                                        </p:attrNameLst>
                                      </p:cBhvr>
                                      <p:to>
                                        <p:strVal val="visible"/>
                                      </p:to>
                                    </p:set>
                                    <p:animEffect transition="in" filter="fade">
                                      <p:cBhvr>
                                        <p:cTn id="13" dur="2000"/>
                                        <p:tgtEl>
                                          <p:spTgt spid="6147">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147">
                                            <p:txEl>
                                              <p:pRg st="3" end="3"/>
                                            </p:txEl>
                                          </p:spTgt>
                                        </p:tgtEl>
                                        <p:attrNameLst>
                                          <p:attrName>style.visibility</p:attrName>
                                        </p:attrNameLst>
                                      </p:cBhvr>
                                      <p:to>
                                        <p:strVal val="visible"/>
                                      </p:to>
                                    </p:set>
                                    <p:animEffect transition="in" filter="fade">
                                      <p:cBhvr>
                                        <p:cTn id="18" dur="2000"/>
                                        <p:tgtEl>
                                          <p:spTgt spid="6147">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147">
                                            <p:txEl>
                                              <p:pRg st="4" end="4"/>
                                            </p:txEl>
                                          </p:spTgt>
                                        </p:tgtEl>
                                        <p:attrNameLst>
                                          <p:attrName>style.visibility</p:attrName>
                                        </p:attrNameLst>
                                      </p:cBhvr>
                                      <p:to>
                                        <p:strVal val="visible"/>
                                      </p:to>
                                    </p:set>
                                    <p:animEffect transition="in" filter="fade">
                                      <p:cBhvr>
                                        <p:cTn id="21" dur="2000"/>
                                        <p:tgtEl>
                                          <p:spTgt spid="6147">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147">
                                            <p:txEl>
                                              <p:pRg st="6" end="6"/>
                                            </p:txEl>
                                          </p:spTgt>
                                        </p:tgtEl>
                                        <p:attrNameLst>
                                          <p:attrName>style.visibility</p:attrName>
                                        </p:attrNameLst>
                                      </p:cBhvr>
                                      <p:to>
                                        <p:strVal val="visible"/>
                                      </p:to>
                                    </p:set>
                                    <p:animEffect transition="in" filter="fade">
                                      <p:cBhvr>
                                        <p:cTn id="26" dur="2000"/>
                                        <p:tgtEl>
                                          <p:spTgt spid="6147">
                                            <p:txEl>
                                              <p:pRg st="6" end="6"/>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147">
                                            <p:txEl>
                                              <p:pRg st="7" end="7"/>
                                            </p:txEl>
                                          </p:spTgt>
                                        </p:tgtEl>
                                        <p:attrNameLst>
                                          <p:attrName>style.visibility</p:attrName>
                                        </p:attrNameLst>
                                      </p:cBhvr>
                                      <p:to>
                                        <p:strVal val="visible"/>
                                      </p:to>
                                    </p:set>
                                    <p:animEffect transition="in" filter="fade">
                                      <p:cBhvr>
                                        <p:cTn id="29" dur="2000"/>
                                        <p:tgtEl>
                                          <p:spTgt spid="6147">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147">
                                            <p:txEl>
                                              <p:pRg st="9" end="9"/>
                                            </p:txEl>
                                          </p:spTgt>
                                        </p:tgtEl>
                                        <p:attrNameLst>
                                          <p:attrName>style.visibility</p:attrName>
                                        </p:attrNameLst>
                                      </p:cBhvr>
                                      <p:to>
                                        <p:strVal val="visible"/>
                                      </p:to>
                                    </p:set>
                                    <p:animEffect transition="in" filter="fade">
                                      <p:cBhvr>
                                        <p:cTn id="34" dur="2000"/>
                                        <p:tgtEl>
                                          <p:spTgt spid="6147">
                                            <p:txEl>
                                              <p:pRg st="9" end="9"/>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147">
                                            <p:txEl>
                                              <p:pRg st="10" end="10"/>
                                            </p:txEl>
                                          </p:spTgt>
                                        </p:tgtEl>
                                        <p:attrNameLst>
                                          <p:attrName>style.visibility</p:attrName>
                                        </p:attrNameLst>
                                      </p:cBhvr>
                                      <p:to>
                                        <p:strVal val="visible"/>
                                      </p:to>
                                    </p:set>
                                    <p:animEffect transition="in" filter="fade">
                                      <p:cBhvr>
                                        <p:cTn id="37" dur="2000"/>
                                        <p:tgtEl>
                                          <p:spTgt spid="6147">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147">
                                            <p:txEl>
                                              <p:pRg st="12" end="12"/>
                                            </p:txEl>
                                          </p:spTgt>
                                        </p:tgtEl>
                                        <p:attrNameLst>
                                          <p:attrName>style.visibility</p:attrName>
                                        </p:attrNameLst>
                                      </p:cBhvr>
                                      <p:to>
                                        <p:strVal val="visible"/>
                                      </p:to>
                                    </p:set>
                                    <p:animEffect transition="in" filter="fade">
                                      <p:cBhvr>
                                        <p:cTn id="42" dur="2000"/>
                                        <p:tgtEl>
                                          <p:spTgt spid="6147">
                                            <p:txEl>
                                              <p:pRg st="12" end="12"/>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147">
                                            <p:txEl>
                                              <p:pRg st="13" end="13"/>
                                            </p:txEl>
                                          </p:spTgt>
                                        </p:tgtEl>
                                        <p:attrNameLst>
                                          <p:attrName>style.visibility</p:attrName>
                                        </p:attrNameLst>
                                      </p:cBhvr>
                                      <p:to>
                                        <p:strVal val="visible"/>
                                      </p:to>
                                    </p:set>
                                    <p:animEffect transition="in" filter="fade">
                                      <p:cBhvr>
                                        <p:cTn id="45" dur="2000"/>
                                        <p:tgtEl>
                                          <p:spTgt spid="6147">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P spid="6147"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IRTH-111-colored-J2a-outgroup-rect.PNG"/>
          <p:cNvPicPr>
            <a:picLocks noChangeAspect="1"/>
          </p:cNvPicPr>
          <p:nvPr/>
        </p:nvPicPr>
        <p:blipFill>
          <a:blip r:embed="rId2" cstate="print"/>
          <a:srcRect t="62222"/>
          <a:stretch>
            <a:fillRect/>
          </a:stretch>
        </p:blipFill>
        <p:spPr>
          <a:xfrm>
            <a:off x="0" y="2743200"/>
            <a:ext cx="6805756" cy="411480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paper trail</a:t>
            </a:r>
            <a:endParaRPr lang="en-US" dirty="0"/>
          </a:p>
        </p:txBody>
      </p:sp>
      <p:sp>
        <p:nvSpPr>
          <p:cNvPr id="5" name="Text Placeholder 4"/>
          <p:cNvSpPr>
            <a:spLocks noGrp="1"/>
          </p:cNvSpPr>
          <p:nvPr>
            <p:ph type="body" idx="1"/>
          </p:nvPr>
        </p:nvSpPr>
        <p:spPr/>
        <p:txBody>
          <a:bodyPr/>
          <a:lstStyle/>
          <a:p>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Two Complementary Approaches</a:t>
            </a:r>
            <a:endParaRPr lang="en-US" dirty="0"/>
          </a:p>
        </p:txBody>
      </p:sp>
      <p:sp>
        <p:nvSpPr>
          <p:cNvPr id="3" name="Content Placeholder 2"/>
          <p:cNvSpPr>
            <a:spLocks noGrp="1"/>
          </p:cNvSpPr>
          <p:nvPr>
            <p:ph idx="1"/>
          </p:nvPr>
        </p:nvSpPr>
        <p:spPr/>
        <p:txBody>
          <a:bodyPr>
            <a:normAutofit/>
          </a:bodyPr>
          <a:lstStyle/>
          <a:p>
            <a:pPr marL="0" indent="0">
              <a:buNone/>
            </a:pPr>
            <a:r>
              <a:rPr lang="en-US" b="1" smtClean="0">
                <a:latin typeface="Arial"/>
                <a:ea typeface="Arial"/>
              </a:rPr>
              <a:t>WIRTH Project:</a:t>
            </a:r>
            <a:r>
              <a:rPr lang="en-US" smtClean="0">
                <a:latin typeface="Arial"/>
                <a:ea typeface="Arial"/>
              </a:rPr>
              <a:t> Starts with present (DNA) and moves backward until paper trail dead-ends (1700s)</a:t>
            </a:r>
            <a:endParaRPr lang="en-US" smtClean="0"/>
          </a:p>
          <a:p>
            <a:pPr marL="0" indent="0">
              <a:buNone/>
            </a:pPr>
            <a:endParaRPr lang="en-US" smtClean="0"/>
          </a:p>
          <a:p>
            <a:pPr marL="0" indent="0">
              <a:buNone/>
            </a:pPr>
            <a:r>
              <a:rPr lang="en-US" b="1" smtClean="0">
                <a:latin typeface="Arial"/>
                <a:ea typeface="Arial"/>
              </a:rPr>
              <a:t>Frankfurt Project:</a:t>
            </a:r>
            <a:r>
              <a:rPr lang="en-US" smtClean="0">
                <a:latin typeface="Arial"/>
                <a:ea typeface="Arial"/>
              </a:rPr>
              <a:t> Starts with past (Frankfurt Paper Trail from 14th century) and moves forward to find living descendants for DNA testing</a:t>
            </a:r>
            <a:endParaRPr lang="en-US" smtClean="0"/>
          </a:p>
          <a:p>
            <a:pPr marL="0" indent="0">
              <a:buNone/>
            </a:pPr>
            <a:endParaRPr lang="en-US" smtClean="0"/>
          </a:p>
          <a:p>
            <a:pPr marL="0" indent="0">
              <a:buNone/>
            </a:pPr>
            <a:r>
              <a:rPr lang="en-US" b="1" smtClean="0">
                <a:latin typeface="Arial"/>
                <a:ea typeface="Arial"/>
              </a:rPr>
              <a:t>Bacharach Project:</a:t>
            </a:r>
            <a:r>
              <a:rPr lang="en-US" smtClean="0">
                <a:latin typeface="Arial"/>
                <a:ea typeface="Arial"/>
              </a:rPr>
              <a:t> Combines these two approaches</a:t>
            </a:r>
            <a:endParaRPr lang="en-US" smtClean="0"/>
          </a:p>
          <a:p>
            <a:endParaRPr lang="en-US" dirty="0"/>
          </a:p>
        </p:txBody>
      </p:sp>
    </p:spTree>
    <p:extLst>
      <p:ext uri="{BB962C8B-B14F-4D97-AF65-F5344CB8AC3E}">
        <p14:creationId xmlns:p14="http://schemas.microsoft.com/office/powerpoint/2010/main" val="24557494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Frankfurt</a:t>
            </a:r>
            <a:endParaRPr lang="en-US" dirty="0"/>
          </a:p>
        </p:txBody>
      </p:sp>
      <p:sp>
        <p:nvSpPr>
          <p:cNvPr id="3" name="Content Placeholder 2"/>
          <p:cNvSpPr>
            <a:spLocks noGrp="1"/>
          </p:cNvSpPr>
          <p:nvPr>
            <p:ph idx="1"/>
          </p:nvPr>
        </p:nvSpPr>
        <p:spPr/>
        <p:txBody>
          <a:bodyPr numCol="1">
            <a:normAutofit/>
          </a:bodyPr>
          <a:lstStyle/>
          <a:p>
            <a:pPr marL="0" indent="0">
              <a:lnSpc>
                <a:spcPct val="100000"/>
              </a:lnSpc>
              <a:buSzPct val="25000"/>
              <a:buNone/>
            </a:pPr>
            <a:r>
              <a:rPr lang="en-US" smtClean="0"/>
              <a:t>Many families had stable surnames as early as the 14th or 15th centuries. A few examples:</a:t>
            </a:r>
          </a:p>
          <a:p>
            <a:pPr marL="0" indent="0">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605654784"/>
              </p:ext>
            </p:extLst>
          </p:nvPr>
        </p:nvGraphicFramePr>
        <p:xfrm>
          <a:off x="1447800" y="2971800"/>
          <a:ext cx="7086600" cy="3200400"/>
        </p:xfrm>
        <a:graphic>
          <a:graphicData uri="http://schemas.openxmlformats.org/drawingml/2006/table">
            <a:tbl>
              <a:tblPr>
                <a:tableStyleId>{2A488322-F2BA-4B5B-9748-0D474271808F}</a:tableStyleId>
              </a:tblPr>
              <a:tblGrid>
                <a:gridCol w="3543300"/>
                <a:gridCol w="3543300"/>
              </a:tblGrid>
              <a:tr h="370840">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2400" dirty="0" smtClean="0"/>
                        <a:t>Bach(a)</a:t>
                      </a:r>
                      <a:r>
                        <a:rPr lang="en-US" sz="2400" dirty="0" err="1" smtClean="0"/>
                        <a:t>rach</a:t>
                      </a:r>
                      <a:r>
                        <a:rPr lang="en-US" sz="2400" dirty="0" smtClean="0"/>
                        <a:t> </a:t>
                      </a:r>
                      <a:r>
                        <a:rPr lang="en-US" sz="2400" b="0" dirty="0" smtClean="0"/>
                        <a:t>(WIRTH)</a:t>
                      </a:r>
                    </a:p>
                  </a:txBody>
                  <a:tcPr>
                    <a:solidFill>
                      <a:srgbClr val="FFFF00"/>
                    </a:solidFill>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2400" dirty="0" err="1" smtClean="0"/>
                        <a:t>Rindskopf</a:t>
                      </a:r>
                      <a:r>
                        <a:rPr lang="en-US" sz="2400" dirty="0" smtClean="0"/>
                        <a:t> </a:t>
                      </a:r>
                      <a:r>
                        <a:rPr lang="en-US" sz="2400" b="0" dirty="0" smtClean="0"/>
                        <a:t>(WIRTH)</a:t>
                      </a:r>
                    </a:p>
                  </a:txBody>
                  <a:tcPr>
                    <a:solidFill>
                      <a:srgbClr val="FFFF00"/>
                    </a:solidFill>
                  </a:tcPr>
                </a:tc>
              </a:tr>
              <a:tr h="370840">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2400" dirty="0" smtClean="0"/>
                        <a:t>Fulda</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t>Rothschild</a:t>
                      </a:r>
                      <a:endParaRPr lang="en-US" sz="2400" b="0" dirty="0" smtClean="0"/>
                    </a:p>
                  </a:txBody>
                  <a:tcPr/>
                </a:tc>
              </a:tr>
              <a:tr h="370840">
                <a:tc>
                  <a:txBody>
                    <a:bodyPr/>
                    <a:lstStyle/>
                    <a:p>
                      <a:pPr marL="0" marR="0" lvl="0" indent="0" algn="l" defTabSz="457200" rtl="0" eaLnBrk="1" fontAlgn="auto" latinLnBrk="0" hangingPunct="1">
                        <a:lnSpc>
                          <a:spcPct val="100000"/>
                        </a:lnSpc>
                        <a:spcBef>
                          <a:spcPts val="0"/>
                        </a:spcBef>
                        <a:spcAft>
                          <a:spcPts val="0"/>
                        </a:spcAft>
                        <a:buClrTx/>
                        <a:buSzPct val="25000"/>
                        <a:buFont typeface="StarSymbol"/>
                        <a:buNone/>
                        <a:tabLst/>
                        <a:defRPr/>
                      </a:pPr>
                      <a:r>
                        <a:rPr lang="en-US" sz="2400" dirty="0" smtClean="0"/>
                        <a:t>Goldschmidt</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t>Speyer</a:t>
                      </a:r>
                    </a:p>
                  </a:txBody>
                  <a:tcPr/>
                </a:tc>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kern="1200" dirty="0" smtClean="0">
                          <a:solidFill>
                            <a:schemeClr val="dk1"/>
                          </a:solidFill>
                          <a:latin typeface="+mn-lt"/>
                          <a:ea typeface="+mn-ea"/>
                          <a:cs typeface="+mn-cs"/>
                        </a:rPr>
                        <a:t>Guggenheim</a:t>
                      </a:r>
                      <a:r>
                        <a:rPr lang="en-US" sz="2400" dirty="0" smtClean="0"/>
                        <a:t>/</a:t>
                      </a:r>
                      <a:r>
                        <a:rPr lang="en-US" sz="2400" dirty="0" err="1" smtClean="0"/>
                        <a:t>er</a:t>
                      </a:r>
                      <a:endParaRPr lang="en-US" sz="2400"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t>Treves </a:t>
                      </a:r>
                      <a:r>
                        <a:rPr lang="en-US" sz="2400" b="0" dirty="0" smtClean="0"/>
                        <a:t>(WIRTH)</a:t>
                      </a:r>
                    </a:p>
                  </a:txBody>
                  <a:tcPr>
                    <a:solidFill>
                      <a:srgbClr val="FFFF00"/>
                    </a:solidFill>
                  </a:tcPr>
                </a:tc>
              </a:tr>
              <a:tr h="370840">
                <a:tc>
                  <a:txBody>
                    <a:bodyPr/>
                    <a:lstStyle/>
                    <a:p>
                      <a:r>
                        <a:rPr lang="en-US" sz="2400" kern="1200" dirty="0" err="1" smtClean="0">
                          <a:solidFill>
                            <a:schemeClr val="dk1"/>
                          </a:solidFill>
                          <a:latin typeface="+mn-lt"/>
                          <a:ea typeface="+mn-ea"/>
                          <a:cs typeface="+mn-cs"/>
                        </a:rPr>
                        <a:t>Heilbrun</a:t>
                      </a:r>
                      <a:endParaRPr lang="en-US" sz="2400" kern="1200" dirty="0">
                        <a:solidFill>
                          <a:schemeClr val="dk1"/>
                        </a:solidFill>
                        <a:latin typeface="+mn-lt"/>
                        <a:ea typeface="+mn-ea"/>
                        <a:cs typeface="+mn-cs"/>
                      </a:endParaRPr>
                    </a:p>
                  </a:txBody>
                  <a:tcP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t>Weil (WIRTH)</a:t>
                      </a:r>
                    </a:p>
                  </a:txBody>
                  <a:tcPr>
                    <a:solidFill>
                      <a:srgbClr val="FFFF00"/>
                    </a:solidFill>
                  </a:tcPr>
                </a:tc>
              </a:tr>
              <a:tr h="370840">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2400" dirty="0" smtClean="0"/>
                        <a:t>Luria</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smtClean="0"/>
                        <a:t>Wertheim (WIRTH)</a:t>
                      </a:r>
                    </a:p>
                  </a:txBody>
                  <a:tcPr>
                    <a:solidFill>
                      <a:srgbClr val="FFFF00"/>
                    </a:solidFill>
                  </a:tcPr>
                </a:tc>
              </a:tr>
              <a:tr h="370840">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2400" dirty="0" smtClean="0"/>
                        <a:t>Oppenheim/</a:t>
                      </a:r>
                      <a:r>
                        <a:rPr lang="en-US" sz="2400" dirty="0" err="1" smtClean="0"/>
                        <a:t>er</a:t>
                      </a:r>
                      <a:endParaRPr lang="en-US" sz="2400" dirty="0" smtClean="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2400" dirty="0" smtClean="0"/>
                    </a:p>
                  </a:txBody>
                  <a:tcPr/>
                </a:tc>
              </a:tr>
            </a:tbl>
          </a:graphicData>
        </a:graphic>
      </p:graphicFrame>
    </p:spTree>
    <p:extLst>
      <p:ext uri="{BB962C8B-B14F-4D97-AF65-F5344CB8AC3E}">
        <p14:creationId xmlns:p14="http://schemas.microsoft.com/office/powerpoint/2010/main" val="21022351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CustomShape 2"/>
          <p:cNvSpPr/>
          <p:nvPr/>
        </p:nvSpPr>
        <p:spPr>
          <a:xfrm>
            <a:off x="3235143" y="1445793"/>
            <a:ext cx="2529465" cy="455913"/>
          </a:xfrm>
          <a:prstGeom prst="rect">
            <a:avLst/>
          </a:prstGeom>
          <a:solidFill>
            <a:srgbClr val="729FCF"/>
          </a:solidFill>
          <a:ln>
            <a:solidFill>
              <a:srgbClr val="3465AF"/>
            </a:solidFill>
          </a:ln>
        </p:spPr>
      </p:sp>
      <p:sp>
        <p:nvSpPr>
          <p:cNvPr id="82" name="CustomShape 3"/>
          <p:cNvSpPr/>
          <p:nvPr/>
        </p:nvSpPr>
        <p:spPr>
          <a:xfrm>
            <a:off x="3235143" y="2026462"/>
            <a:ext cx="2529465" cy="481584"/>
          </a:xfrm>
          <a:prstGeom prst="rect">
            <a:avLst/>
          </a:prstGeom>
          <a:solidFill>
            <a:srgbClr val="729FCF"/>
          </a:solidFill>
          <a:ln>
            <a:solidFill>
              <a:srgbClr val="3465AF"/>
            </a:solidFill>
          </a:ln>
        </p:spPr>
        <p:txBody>
          <a:bodyPr wrap="none" lIns="81639" tIns="40820" rIns="81639" bIns="40820" anchor="ctr"/>
          <a:lstStyle/>
          <a:p>
            <a:pPr algn="ctr">
              <a:lnSpc>
                <a:spcPct val="100000"/>
              </a:lnSpc>
            </a:pPr>
            <a:r>
              <a:rPr lang="en-US" dirty="0">
                <a:latin typeface="Verdana"/>
                <a:cs typeface="Verdana"/>
              </a:rPr>
              <a:t>Generation 1</a:t>
            </a:r>
            <a:endParaRPr dirty="0">
              <a:latin typeface="Verdana"/>
              <a:cs typeface="Verdana"/>
            </a:endParaRPr>
          </a:p>
          <a:p>
            <a:pPr algn="ctr">
              <a:lnSpc>
                <a:spcPct val="100000"/>
              </a:lnSpc>
            </a:pPr>
            <a:r>
              <a:rPr lang="en-US" dirty="0">
                <a:latin typeface="Verdana"/>
                <a:cs typeface="Verdana"/>
              </a:rPr>
              <a:t>b. ca 1330</a:t>
            </a:r>
            <a:endParaRPr dirty="0">
              <a:latin typeface="Verdana"/>
              <a:cs typeface="Verdana"/>
            </a:endParaRPr>
          </a:p>
        </p:txBody>
      </p:sp>
      <p:sp>
        <p:nvSpPr>
          <p:cNvPr id="84" name="CustomShape 5"/>
          <p:cNvSpPr/>
          <p:nvPr/>
        </p:nvSpPr>
        <p:spPr>
          <a:xfrm>
            <a:off x="3235143" y="3478135"/>
            <a:ext cx="1202361" cy="455913"/>
          </a:xfrm>
          <a:prstGeom prst="rect">
            <a:avLst/>
          </a:prstGeom>
          <a:solidFill>
            <a:srgbClr val="729FCF"/>
          </a:solidFill>
          <a:ln>
            <a:solidFill>
              <a:srgbClr val="3465AF"/>
            </a:solidFill>
          </a:ln>
        </p:spPr>
        <p:txBody>
          <a:bodyPr wrap="none" lIns="81639" tIns="40820" rIns="81639" bIns="40820" anchor="ctr"/>
          <a:lstStyle/>
          <a:p>
            <a:pPr algn="ctr">
              <a:lnSpc>
                <a:spcPct val="100000"/>
              </a:lnSpc>
            </a:pPr>
            <a:r>
              <a:rPr lang="en-US">
                <a:latin typeface="Verdana"/>
                <a:cs typeface="Verdana"/>
              </a:rPr>
              <a:t>Gen 15 A</a:t>
            </a:r>
            <a:endParaRPr>
              <a:latin typeface="Verdana"/>
              <a:cs typeface="Verdana"/>
            </a:endParaRPr>
          </a:p>
          <a:p>
            <a:pPr algn="ctr">
              <a:lnSpc>
                <a:spcPct val="100000"/>
              </a:lnSpc>
            </a:pPr>
            <a:r>
              <a:rPr lang="en-US">
                <a:latin typeface="Verdana"/>
                <a:cs typeface="Verdana"/>
              </a:rPr>
              <a:t>b. 1700</a:t>
            </a:r>
            <a:endParaRPr>
              <a:latin typeface="Verdana"/>
              <a:cs typeface="Verdana"/>
            </a:endParaRPr>
          </a:p>
        </p:txBody>
      </p:sp>
      <p:sp>
        <p:nvSpPr>
          <p:cNvPr id="85" name="CustomShape 6"/>
          <p:cNvSpPr/>
          <p:nvPr/>
        </p:nvSpPr>
        <p:spPr>
          <a:xfrm>
            <a:off x="4645191" y="3478135"/>
            <a:ext cx="1202361" cy="455913"/>
          </a:xfrm>
          <a:prstGeom prst="rect">
            <a:avLst/>
          </a:prstGeom>
          <a:solidFill>
            <a:srgbClr val="729FCF"/>
          </a:solidFill>
          <a:ln>
            <a:solidFill>
              <a:srgbClr val="3465AF"/>
            </a:solidFill>
          </a:ln>
        </p:spPr>
        <p:txBody>
          <a:bodyPr wrap="none" lIns="81639" tIns="40820" rIns="81639" bIns="40820" anchor="ctr"/>
          <a:lstStyle/>
          <a:p>
            <a:pPr algn="ctr">
              <a:lnSpc>
                <a:spcPct val="100000"/>
              </a:lnSpc>
            </a:pPr>
            <a:r>
              <a:rPr lang="en-US">
                <a:latin typeface="Verdana"/>
                <a:cs typeface="Verdana"/>
              </a:rPr>
              <a:t>Gen 15 B</a:t>
            </a:r>
            <a:endParaRPr>
              <a:latin typeface="Verdana"/>
              <a:cs typeface="Verdana"/>
            </a:endParaRPr>
          </a:p>
          <a:p>
            <a:pPr algn="ctr">
              <a:lnSpc>
                <a:spcPct val="100000"/>
              </a:lnSpc>
            </a:pPr>
            <a:r>
              <a:rPr lang="en-US">
                <a:latin typeface="Verdana"/>
                <a:cs typeface="Verdana"/>
              </a:rPr>
              <a:t>b. 1702</a:t>
            </a:r>
            <a:endParaRPr>
              <a:latin typeface="Verdana"/>
              <a:cs typeface="Verdana"/>
            </a:endParaRPr>
          </a:p>
        </p:txBody>
      </p:sp>
      <p:sp>
        <p:nvSpPr>
          <p:cNvPr id="86" name="CustomShape 7"/>
          <p:cNvSpPr/>
          <p:nvPr/>
        </p:nvSpPr>
        <p:spPr>
          <a:xfrm>
            <a:off x="3235143" y="4100280"/>
            <a:ext cx="1202361" cy="455913"/>
          </a:xfrm>
          <a:prstGeom prst="rect">
            <a:avLst/>
          </a:prstGeom>
          <a:solidFill>
            <a:srgbClr val="729FCF"/>
          </a:solidFill>
          <a:ln>
            <a:solidFill>
              <a:srgbClr val="3465AF"/>
            </a:solidFill>
          </a:ln>
        </p:spPr>
        <p:txBody>
          <a:bodyPr wrap="none" lIns="81639" tIns="40820" rIns="81639" bIns="40820" anchor="ctr"/>
          <a:lstStyle/>
          <a:p>
            <a:pPr algn="ctr">
              <a:lnSpc>
                <a:spcPct val="100000"/>
              </a:lnSpc>
            </a:pPr>
            <a:r>
              <a:rPr lang="en-US">
                <a:latin typeface="Verdana"/>
                <a:cs typeface="Verdana"/>
              </a:rPr>
              <a:t>Gen 16 A</a:t>
            </a:r>
            <a:endParaRPr>
              <a:latin typeface="Verdana"/>
              <a:cs typeface="Verdana"/>
            </a:endParaRPr>
          </a:p>
          <a:p>
            <a:pPr algn="ctr">
              <a:lnSpc>
                <a:spcPct val="100000"/>
              </a:lnSpc>
            </a:pPr>
            <a:r>
              <a:rPr lang="en-US">
                <a:latin typeface="Verdana"/>
                <a:cs typeface="Verdana"/>
              </a:rPr>
              <a:t>b. 1730</a:t>
            </a:r>
            <a:endParaRPr>
              <a:latin typeface="Verdana"/>
              <a:cs typeface="Verdana"/>
            </a:endParaRPr>
          </a:p>
        </p:txBody>
      </p:sp>
      <p:sp>
        <p:nvSpPr>
          <p:cNvPr id="87" name="CustomShape 8"/>
          <p:cNvSpPr/>
          <p:nvPr/>
        </p:nvSpPr>
        <p:spPr>
          <a:xfrm>
            <a:off x="4645191" y="4100280"/>
            <a:ext cx="1202361" cy="455913"/>
          </a:xfrm>
          <a:prstGeom prst="rect">
            <a:avLst/>
          </a:prstGeom>
          <a:solidFill>
            <a:srgbClr val="729FCF"/>
          </a:solidFill>
          <a:ln>
            <a:solidFill>
              <a:srgbClr val="3465AF"/>
            </a:solidFill>
          </a:ln>
        </p:spPr>
        <p:txBody>
          <a:bodyPr wrap="none" lIns="81639" tIns="40820" rIns="81639" bIns="40820" anchor="ctr"/>
          <a:lstStyle/>
          <a:p>
            <a:pPr algn="ctr">
              <a:lnSpc>
                <a:spcPct val="100000"/>
              </a:lnSpc>
            </a:pPr>
            <a:r>
              <a:rPr lang="en-US">
                <a:latin typeface="Verdana"/>
                <a:cs typeface="Verdana"/>
              </a:rPr>
              <a:t>Gen 16 B</a:t>
            </a:r>
            <a:endParaRPr>
              <a:latin typeface="Verdana"/>
              <a:cs typeface="Verdana"/>
            </a:endParaRPr>
          </a:p>
          <a:p>
            <a:pPr algn="ctr">
              <a:lnSpc>
                <a:spcPct val="100000"/>
              </a:lnSpc>
            </a:pPr>
            <a:r>
              <a:rPr lang="en-US">
                <a:latin typeface="Verdana"/>
                <a:cs typeface="Verdana"/>
              </a:rPr>
              <a:t>b. 1732</a:t>
            </a:r>
            <a:endParaRPr>
              <a:latin typeface="Verdana"/>
              <a:cs typeface="Verdana"/>
            </a:endParaRPr>
          </a:p>
        </p:txBody>
      </p:sp>
      <p:sp>
        <p:nvSpPr>
          <p:cNvPr id="88" name="CustomShape 9"/>
          <p:cNvSpPr/>
          <p:nvPr/>
        </p:nvSpPr>
        <p:spPr>
          <a:xfrm>
            <a:off x="3235143" y="4942217"/>
            <a:ext cx="1202361" cy="455913"/>
          </a:xfrm>
          <a:prstGeom prst="rect">
            <a:avLst/>
          </a:prstGeom>
          <a:solidFill>
            <a:srgbClr val="729FCF"/>
          </a:solidFill>
          <a:ln>
            <a:solidFill>
              <a:srgbClr val="3465AF"/>
            </a:solidFill>
          </a:ln>
        </p:spPr>
        <p:txBody>
          <a:bodyPr wrap="none" lIns="81639" tIns="40820" rIns="81639" bIns="40820" anchor="ctr"/>
          <a:lstStyle/>
          <a:p>
            <a:pPr algn="ctr">
              <a:lnSpc>
                <a:spcPct val="100000"/>
              </a:lnSpc>
            </a:pPr>
            <a:r>
              <a:rPr lang="en-US">
                <a:latin typeface="Verdana"/>
                <a:cs typeface="Verdana"/>
              </a:rPr>
              <a:t>Gen 24 A</a:t>
            </a:r>
            <a:endParaRPr>
              <a:latin typeface="Verdana"/>
              <a:cs typeface="Verdana"/>
            </a:endParaRPr>
          </a:p>
          <a:p>
            <a:pPr algn="ctr">
              <a:lnSpc>
                <a:spcPct val="100000"/>
              </a:lnSpc>
            </a:pPr>
            <a:r>
              <a:rPr lang="en-US">
                <a:latin typeface="Verdana"/>
                <a:cs typeface="Verdana"/>
              </a:rPr>
              <a:t>b. 1970</a:t>
            </a:r>
            <a:endParaRPr>
              <a:latin typeface="Verdana"/>
              <a:cs typeface="Verdana"/>
            </a:endParaRPr>
          </a:p>
        </p:txBody>
      </p:sp>
      <p:sp>
        <p:nvSpPr>
          <p:cNvPr id="89" name="CustomShape 10"/>
          <p:cNvSpPr/>
          <p:nvPr/>
        </p:nvSpPr>
        <p:spPr>
          <a:xfrm>
            <a:off x="4645191" y="4942217"/>
            <a:ext cx="1202361" cy="455913"/>
          </a:xfrm>
          <a:prstGeom prst="rect">
            <a:avLst/>
          </a:prstGeom>
          <a:solidFill>
            <a:srgbClr val="729FCF"/>
          </a:solidFill>
          <a:ln>
            <a:solidFill>
              <a:srgbClr val="3465AF"/>
            </a:solidFill>
          </a:ln>
        </p:spPr>
        <p:txBody>
          <a:bodyPr wrap="none" lIns="81639" tIns="40820" rIns="81639" bIns="40820" anchor="ctr"/>
          <a:lstStyle/>
          <a:p>
            <a:pPr algn="ctr">
              <a:lnSpc>
                <a:spcPct val="100000"/>
              </a:lnSpc>
            </a:pPr>
            <a:r>
              <a:rPr lang="en-US">
                <a:latin typeface="Verdana"/>
                <a:cs typeface="Verdana"/>
              </a:rPr>
              <a:t>Gen 24 B</a:t>
            </a:r>
            <a:endParaRPr>
              <a:latin typeface="Verdana"/>
              <a:cs typeface="Verdana"/>
            </a:endParaRPr>
          </a:p>
          <a:p>
            <a:pPr algn="ctr">
              <a:lnSpc>
                <a:spcPct val="100000"/>
              </a:lnSpc>
            </a:pPr>
            <a:r>
              <a:rPr lang="en-US">
                <a:latin typeface="Verdana"/>
                <a:cs typeface="Verdana"/>
              </a:rPr>
              <a:t>b. 1972</a:t>
            </a:r>
            <a:endParaRPr>
              <a:latin typeface="Verdana"/>
              <a:cs typeface="Verdana"/>
            </a:endParaRPr>
          </a:p>
        </p:txBody>
      </p:sp>
      <p:sp>
        <p:nvSpPr>
          <p:cNvPr id="90" name="Line 11"/>
          <p:cNvSpPr/>
          <p:nvPr/>
        </p:nvSpPr>
        <p:spPr>
          <a:xfrm flipV="1">
            <a:off x="4520775" y="2441225"/>
            <a:ext cx="0" cy="414764"/>
          </a:xfrm>
          <a:prstGeom prst="line">
            <a:avLst/>
          </a:prstGeom>
          <a:ln>
            <a:solidFill>
              <a:srgbClr val="3465AF"/>
            </a:solidFill>
            <a:prstDash val="sysDash"/>
            <a:headEnd type="triangle" w="med" len="med"/>
            <a:tailEnd type="none" w="med" len="med"/>
          </a:ln>
        </p:spPr>
      </p:sp>
      <p:sp>
        <p:nvSpPr>
          <p:cNvPr id="91" name="CustomShape 12"/>
          <p:cNvSpPr/>
          <p:nvPr/>
        </p:nvSpPr>
        <p:spPr>
          <a:xfrm>
            <a:off x="4499876" y="1902033"/>
            <a:ext cx="327" cy="124429"/>
          </a:xfrm>
          <a:prstGeom prst="straightConnector1">
            <a:avLst/>
          </a:prstGeom>
          <a:ln>
            <a:solidFill>
              <a:srgbClr val="000000"/>
            </a:solidFill>
          </a:ln>
        </p:spPr>
      </p:sp>
      <p:sp>
        <p:nvSpPr>
          <p:cNvPr id="92" name="Line 13"/>
          <p:cNvSpPr/>
          <p:nvPr/>
        </p:nvSpPr>
        <p:spPr>
          <a:xfrm flipV="1">
            <a:off x="3857223" y="3395182"/>
            <a:ext cx="0" cy="82953"/>
          </a:xfrm>
          <a:prstGeom prst="line">
            <a:avLst/>
          </a:prstGeom>
          <a:ln>
            <a:solidFill>
              <a:srgbClr val="000000"/>
            </a:solidFill>
          </a:ln>
        </p:spPr>
      </p:sp>
      <p:sp>
        <p:nvSpPr>
          <p:cNvPr id="93" name="Line 14"/>
          <p:cNvSpPr/>
          <p:nvPr/>
        </p:nvSpPr>
        <p:spPr>
          <a:xfrm flipH="1">
            <a:off x="3857223" y="3395182"/>
            <a:ext cx="1451520" cy="0"/>
          </a:xfrm>
          <a:prstGeom prst="line">
            <a:avLst/>
          </a:prstGeom>
          <a:ln>
            <a:solidFill>
              <a:srgbClr val="000000"/>
            </a:solidFill>
          </a:ln>
        </p:spPr>
      </p:sp>
      <p:sp>
        <p:nvSpPr>
          <p:cNvPr id="94" name="Line 15"/>
          <p:cNvSpPr/>
          <p:nvPr/>
        </p:nvSpPr>
        <p:spPr>
          <a:xfrm>
            <a:off x="5308743" y="3395182"/>
            <a:ext cx="0" cy="82953"/>
          </a:xfrm>
          <a:prstGeom prst="line">
            <a:avLst/>
          </a:prstGeom>
          <a:ln>
            <a:solidFill>
              <a:srgbClr val="000000"/>
            </a:solidFill>
          </a:ln>
        </p:spPr>
      </p:sp>
      <p:sp>
        <p:nvSpPr>
          <p:cNvPr id="96" name="Line 17"/>
          <p:cNvSpPr/>
          <p:nvPr/>
        </p:nvSpPr>
        <p:spPr>
          <a:xfrm>
            <a:off x="3898695" y="3934375"/>
            <a:ext cx="0" cy="165905"/>
          </a:xfrm>
          <a:prstGeom prst="line">
            <a:avLst/>
          </a:prstGeom>
          <a:ln>
            <a:solidFill>
              <a:srgbClr val="000000"/>
            </a:solidFill>
          </a:ln>
        </p:spPr>
      </p:sp>
      <p:sp>
        <p:nvSpPr>
          <p:cNvPr id="97" name="Line 18"/>
          <p:cNvSpPr/>
          <p:nvPr/>
        </p:nvSpPr>
        <p:spPr>
          <a:xfrm>
            <a:off x="5291109" y="3934375"/>
            <a:ext cx="0" cy="165905"/>
          </a:xfrm>
          <a:prstGeom prst="line">
            <a:avLst/>
          </a:prstGeom>
          <a:ln>
            <a:solidFill>
              <a:srgbClr val="000000"/>
            </a:solidFill>
          </a:ln>
        </p:spPr>
      </p:sp>
      <p:sp>
        <p:nvSpPr>
          <p:cNvPr id="98" name="Line 19"/>
          <p:cNvSpPr/>
          <p:nvPr/>
        </p:nvSpPr>
        <p:spPr>
          <a:xfrm flipV="1">
            <a:off x="5267271" y="4556520"/>
            <a:ext cx="0" cy="414764"/>
          </a:xfrm>
          <a:prstGeom prst="line">
            <a:avLst/>
          </a:prstGeom>
          <a:ln>
            <a:solidFill>
              <a:srgbClr val="3465AF"/>
            </a:solidFill>
            <a:prstDash val="sysDash"/>
            <a:headEnd type="triangle" w="med" len="med"/>
            <a:tailEnd type="none" w="med" len="med"/>
          </a:ln>
        </p:spPr>
      </p:sp>
      <p:sp>
        <p:nvSpPr>
          <p:cNvPr id="99" name="Line 20"/>
          <p:cNvSpPr/>
          <p:nvPr/>
        </p:nvSpPr>
        <p:spPr>
          <a:xfrm>
            <a:off x="4520775" y="3229277"/>
            <a:ext cx="0" cy="165905"/>
          </a:xfrm>
          <a:prstGeom prst="line">
            <a:avLst/>
          </a:prstGeom>
          <a:ln>
            <a:solidFill>
              <a:srgbClr val="000000"/>
            </a:solidFill>
          </a:ln>
        </p:spPr>
      </p:sp>
      <p:sp>
        <p:nvSpPr>
          <p:cNvPr id="100" name="CustomShape 21"/>
          <p:cNvSpPr/>
          <p:nvPr/>
        </p:nvSpPr>
        <p:spPr>
          <a:xfrm>
            <a:off x="3235143" y="1445793"/>
            <a:ext cx="2529465" cy="455913"/>
          </a:xfrm>
          <a:prstGeom prst="rect">
            <a:avLst/>
          </a:prstGeom>
          <a:solidFill>
            <a:srgbClr val="729FCF"/>
          </a:solidFill>
          <a:ln>
            <a:solidFill>
              <a:srgbClr val="3465AF"/>
            </a:solidFill>
          </a:ln>
        </p:spPr>
        <p:txBody>
          <a:bodyPr wrap="none" lIns="81639" tIns="40820" rIns="81639" bIns="40820" anchor="ctr"/>
          <a:lstStyle/>
          <a:p>
            <a:pPr algn="ctr">
              <a:lnSpc>
                <a:spcPct val="100000"/>
              </a:lnSpc>
            </a:pPr>
            <a:r>
              <a:rPr lang="en-US" dirty="0">
                <a:latin typeface="Verdana"/>
                <a:cs typeface="Verdana"/>
              </a:rPr>
              <a:t>Documented Ancestor</a:t>
            </a:r>
            <a:endParaRPr dirty="0">
              <a:latin typeface="Verdana"/>
              <a:cs typeface="Verdana"/>
            </a:endParaRPr>
          </a:p>
          <a:p>
            <a:pPr algn="ctr">
              <a:lnSpc>
                <a:spcPct val="100000"/>
              </a:lnSpc>
            </a:pPr>
            <a:r>
              <a:rPr lang="en-US" dirty="0">
                <a:latin typeface="Verdana"/>
                <a:cs typeface="Verdana"/>
              </a:rPr>
              <a:t>b</a:t>
            </a:r>
            <a:r>
              <a:rPr lang="en-US" dirty="0" smtClean="0">
                <a:latin typeface="Verdana"/>
                <a:cs typeface="Verdana"/>
              </a:rPr>
              <a:t>. </a:t>
            </a:r>
            <a:r>
              <a:rPr lang="en-US" dirty="0">
                <a:latin typeface="Verdana"/>
                <a:cs typeface="Verdana"/>
              </a:rPr>
              <a:t>1300</a:t>
            </a:r>
            <a:endParaRPr dirty="0">
              <a:latin typeface="Verdana"/>
              <a:cs typeface="Verdana"/>
            </a:endParaRPr>
          </a:p>
        </p:txBody>
      </p:sp>
      <p:sp>
        <p:nvSpPr>
          <p:cNvPr id="102" name="CustomShape 23"/>
          <p:cNvSpPr/>
          <p:nvPr/>
        </p:nvSpPr>
        <p:spPr>
          <a:xfrm>
            <a:off x="3235143" y="2855989"/>
            <a:ext cx="2529465" cy="468650"/>
          </a:xfrm>
          <a:prstGeom prst="rect">
            <a:avLst/>
          </a:prstGeom>
          <a:solidFill>
            <a:srgbClr val="729FCF"/>
          </a:solidFill>
          <a:ln>
            <a:solidFill>
              <a:srgbClr val="3465AF"/>
            </a:solidFill>
          </a:ln>
        </p:spPr>
        <p:txBody>
          <a:bodyPr wrap="none" lIns="81639" tIns="40820" rIns="81639" bIns="40820" anchor="ctr"/>
          <a:lstStyle/>
          <a:p>
            <a:pPr algn="ctr">
              <a:lnSpc>
                <a:spcPct val="100000"/>
              </a:lnSpc>
            </a:pPr>
            <a:r>
              <a:rPr lang="en-US">
                <a:latin typeface="Verdana"/>
                <a:cs typeface="Verdana"/>
              </a:rPr>
              <a:t>Generation 14</a:t>
            </a:r>
            <a:endParaRPr>
              <a:latin typeface="Verdana"/>
              <a:cs typeface="Verdana"/>
            </a:endParaRPr>
          </a:p>
          <a:p>
            <a:pPr algn="ctr">
              <a:lnSpc>
                <a:spcPct val="100000"/>
              </a:lnSpc>
            </a:pPr>
            <a:r>
              <a:rPr lang="en-US">
                <a:latin typeface="Verdana"/>
                <a:cs typeface="Verdana"/>
              </a:rPr>
              <a:t>b. 1670</a:t>
            </a:r>
            <a:endParaRPr>
              <a:latin typeface="Verdana"/>
              <a:cs typeface="Verdana"/>
            </a:endParaRPr>
          </a:p>
        </p:txBody>
      </p:sp>
      <p:sp>
        <p:nvSpPr>
          <p:cNvPr id="103" name="CustomShape 24"/>
          <p:cNvSpPr/>
          <p:nvPr/>
        </p:nvSpPr>
        <p:spPr>
          <a:xfrm>
            <a:off x="3235143" y="3478135"/>
            <a:ext cx="1202361" cy="455913"/>
          </a:xfrm>
          <a:prstGeom prst="rect">
            <a:avLst/>
          </a:prstGeom>
          <a:solidFill>
            <a:srgbClr val="729FCF"/>
          </a:solidFill>
          <a:ln>
            <a:solidFill>
              <a:srgbClr val="3465AF"/>
            </a:solidFill>
          </a:ln>
        </p:spPr>
        <p:txBody>
          <a:bodyPr wrap="none" lIns="81639" tIns="40820" rIns="81639" bIns="40820" anchor="ctr"/>
          <a:lstStyle/>
          <a:p>
            <a:pPr algn="ctr">
              <a:lnSpc>
                <a:spcPct val="100000"/>
              </a:lnSpc>
            </a:pPr>
            <a:r>
              <a:rPr lang="en-US">
                <a:latin typeface="Verdana"/>
                <a:cs typeface="Verdana"/>
              </a:rPr>
              <a:t>Gen 15 A</a:t>
            </a:r>
            <a:endParaRPr>
              <a:latin typeface="Verdana"/>
              <a:cs typeface="Verdana"/>
            </a:endParaRPr>
          </a:p>
          <a:p>
            <a:pPr algn="ctr">
              <a:lnSpc>
                <a:spcPct val="100000"/>
              </a:lnSpc>
            </a:pPr>
            <a:r>
              <a:rPr lang="en-US">
                <a:latin typeface="Verdana"/>
                <a:cs typeface="Verdana"/>
              </a:rPr>
              <a:t>b. 1700</a:t>
            </a:r>
            <a:endParaRPr>
              <a:latin typeface="Verdana"/>
              <a:cs typeface="Verdana"/>
            </a:endParaRPr>
          </a:p>
        </p:txBody>
      </p:sp>
      <p:sp>
        <p:nvSpPr>
          <p:cNvPr id="104" name="CustomShape 25"/>
          <p:cNvSpPr/>
          <p:nvPr/>
        </p:nvSpPr>
        <p:spPr>
          <a:xfrm>
            <a:off x="4645191" y="3478135"/>
            <a:ext cx="1202361" cy="455913"/>
          </a:xfrm>
          <a:prstGeom prst="rect">
            <a:avLst/>
          </a:prstGeom>
          <a:solidFill>
            <a:srgbClr val="729FCF"/>
          </a:solidFill>
          <a:ln>
            <a:solidFill>
              <a:srgbClr val="3465AF"/>
            </a:solidFill>
          </a:ln>
        </p:spPr>
        <p:txBody>
          <a:bodyPr wrap="none" lIns="81639" tIns="40820" rIns="81639" bIns="40820" anchor="ctr"/>
          <a:lstStyle/>
          <a:p>
            <a:pPr algn="ctr">
              <a:lnSpc>
                <a:spcPct val="100000"/>
              </a:lnSpc>
            </a:pPr>
            <a:r>
              <a:rPr lang="en-US">
                <a:latin typeface="Verdana"/>
                <a:cs typeface="Verdana"/>
              </a:rPr>
              <a:t>Gen 15 B</a:t>
            </a:r>
            <a:endParaRPr>
              <a:latin typeface="Verdana"/>
              <a:cs typeface="Verdana"/>
            </a:endParaRPr>
          </a:p>
          <a:p>
            <a:pPr algn="ctr">
              <a:lnSpc>
                <a:spcPct val="100000"/>
              </a:lnSpc>
            </a:pPr>
            <a:r>
              <a:rPr lang="en-US">
                <a:latin typeface="Verdana"/>
                <a:cs typeface="Verdana"/>
              </a:rPr>
              <a:t>b. 1702</a:t>
            </a:r>
            <a:endParaRPr>
              <a:latin typeface="Verdana"/>
              <a:cs typeface="Verdana"/>
            </a:endParaRPr>
          </a:p>
        </p:txBody>
      </p:sp>
      <p:sp>
        <p:nvSpPr>
          <p:cNvPr id="105" name="CustomShape 26"/>
          <p:cNvSpPr/>
          <p:nvPr/>
        </p:nvSpPr>
        <p:spPr>
          <a:xfrm>
            <a:off x="3235143" y="4100280"/>
            <a:ext cx="1202361" cy="455913"/>
          </a:xfrm>
          <a:prstGeom prst="rect">
            <a:avLst/>
          </a:prstGeom>
          <a:solidFill>
            <a:srgbClr val="729FCF"/>
          </a:solidFill>
          <a:ln>
            <a:solidFill>
              <a:srgbClr val="3465AF"/>
            </a:solidFill>
          </a:ln>
        </p:spPr>
        <p:txBody>
          <a:bodyPr wrap="none" lIns="81639" tIns="40820" rIns="81639" bIns="40820" anchor="ctr"/>
          <a:lstStyle/>
          <a:p>
            <a:pPr algn="ctr">
              <a:lnSpc>
                <a:spcPct val="100000"/>
              </a:lnSpc>
            </a:pPr>
            <a:r>
              <a:rPr lang="en-US">
                <a:latin typeface="Verdana"/>
                <a:cs typeface="Verdana"/>
              </a:rPr>
              <a:t>Gen 16 A</a:t>
            </a:r>
            <a:endParaRPr>
              <a:latin typeface="Verdana"/>
              <a:cs typeface="Verdana"/>
            </a:endParaRPr>
          </a:p>
          <a:p>
            <a:pPr algn="ctr">
              <a:lnSpc>
                <a:spcPct val="100000"/>
              </a:lnSpc>
            </a:pPr>
            <a:r>
              <a:rPr lang="en-US">
                <a:latin typeface="Verdana"/>
                <a:cs typeface="Verdana"/>
              </a:rPr>
              <a:t>b. 1730</a:t>
            </a:r>
            <a:endParaRPr>
              <a:latin typeface="Verdana"/>
              <a:cs typeface="Verdana"/>
            </a:endParaRPr>
          </a:p>
        </p:txBody>
      </p:sp>
      <p:sp>
        <p:nvSpPr>
          <p:cNvPr id="106" name="CustomShape 27"/>
          <p:cNvSpPr/>
          <p:nvPr/>
        </p:nvSpPr>
        <p:spPr>
          <a:xfrm>
            <a:off x="4645191" y="4100280"/>
            <a:ext cx="1202361" cy="455913"/>
          </a:xfrm>
          <a:prstGeom prst="rect">
            <a:avLst/>
          </a:prstGeom>
          <a:solidFill>
            <a:srgbClr val="729FCF"/>
          </a:solidFill>
          <a:ln>
            <a:solidFill>
              <a:srgbClr val="3465AF"/>
            </a:solidFill>
          </a:ln>
        </p:spPr>
        <p:txBody>
          <a:bodyPr wrap="none" lIns="81639" tIns="40820" rIns="81639" bIns="40820" anchor="ctr"/>
          <a:lstStyle/>
          <a:p>
            <a:pPr algn="ctr">
              <a:lnSpc>
                <a:spcPct val="100000"/>
              </a:lnSpc>
            </a:pPr>
            <a:r>
              <a:rPr lang="en-US" dirty="0">
                <a:latin typeface="Verdana"/>
                <a:cs typeface="Verdana"/>
              </a:rPr>
              <a:t>Gen 16 B</a:t>
            </a:r>
            <a:endParaRPr dirty="0">
              <a:latin typeface="Verdana"/>
              <a:cs typeface="Verdana"/>
            </a:endParaRPr>
          </a:p>
          <a:p>
            <a:pPr algn="ctr">
              <a:lnSpc>
                <a:spcPct val="100000"/>
              </a:lnSpc>
            </a:pPr>
            <a:r>
              <a:rPr lang="en-US" dirty="0">
                <a:latin typeface="Verdana"/>
                <a:cs typeface="Verdana"/>
              </a:rPr>
              <a:t>b. 1732</a:t>
            </a:r>
            <a:endParaRPr dirty="0">
              <a:latin typeface="Verdana"/>
              <a:cs typeface="Verdana"/>
            </a:endParaRPr>
          </a:p>
        </p:txBody>
      </p:sp>
      <p:sp>
        <p:nvSpPr>
          <p:cNvPr id="107" name="CustomShape 28"/>
          <p:cNvSpPr/>
          <p:nvPr/>
        </p:nvSpPr>
        <p:spPr>
          <a:xfrm>
            <a:off x="3235143" y="4942217"/>
            <a:ext cx="1202361" cy="455913"/>
          </a:xfrm>
          <a:prstGeom prst="rect">
            <a:avLst/>
          </a:prstGeom>
          <a:solidFill>
            <a:srgbClr val="729FCF"/>
          </a:solidFill>
          <a:ln>
            <a:solidFill>
              <a:srgbClr val="3465AF"/>
            </a:solidFill>
          </a:ln>
        </p:spPr>
        <p:txBody>
          <a:bodyPr wrap="none" lIns="81639" tIns="40820" rIns="81639" bIns="40820" anchor="ctr"/>
          <a:lstStyle/>
          <a:p>
            <a:pPr algn="ctr">
              <a:lnSpc>
                <a:spcPct val="100000"/>
              </a:lnSpc>
            </a:pPr>
            <a:r>
              <a:rPr lang="en-US">
                <a:latin typeface="Verdana"/>
                <a:cs typeface="Verdana"/>
              </a:rPr>
              <a:t>Gen 24 A</a:t>
            </a:r>
            <a:endParaRPr>
              <a:latin typeface="Verdana"/>
              <a:cs typeface="Verdana"/>
            </a:endParaRPr>
          </a:p>
          <a:p>
            <a:pPr algn="ctr">
              <a:lnSpc>
                <a:spcPct val="100000"/>
              </a:lnSpc>
            </a:pPr>
            <a:r>
              <a:rPr lang="en-US">
                <a:latin typeface="Verdana"/>
                <a:cs typeface="Verdana"/>
              </a:rPr>
              <a:t>b. 1970</a:t>
            </a:r>
            <a:endParaRPr>
              <a:latin typeface="Verdana"/>
              <a:cs typeface="Verdana"/>
            </a:endParaRPr>
          </a:p>
        </p:txBody>
      </p:sp>
      <p:sp>
        <p:nvSpPr>
          <p:cNvPr id="108" name="CustomShape 29"/>
          <p:cNvSpPr/>
          <p:nvPr/>
        </p:nvSpPr>
        <p:spPr>
          <a:xfrm>
            <a:off x="4645191" y="4942217"/>
            <a:ext cx="1202361" cy="455913"/>
          </a:xfrm>
          <a:prstGeom prst="rect">
            <a:avLst/>
          </a:prstGeom>
          <a:solidFill>
            <a:srgbClr val="729FCF"/>
          </a:solidFill>
          <a:ln>
            <a:solidFill>
              <a:srgbClr val="3465AF"/>
            </a:solidFill>
          </a:ln>
        </p:spPr>
        <p:txBody>
          <a:bodyPr wrap="none" lIns="81639" tIns="40820" rIns="81639" bIns="40820" anchor="ctr"/>
          <a:lstStyle/>
          <a:p>
            <a:pPr algn="ctr">
              <a:lnSpc>
                <a:spcPct val="100000"/>
              </a:lnSpc>
            </a:pPr>
            <a:r>
              <a:rPr lang="en-US">
                <a:latin typeface="Verdana"/>
                <a:cs typeface="Verdana"/>
              </a:rPr>
              <a:t>Gen 24 B</a:t>
            </a:r>
            <a:endParaRPr>
              <a:latin typeface="Verdana"/>
              <a:cs typeface="Verdana"/>
            </a:endParaRPr>
          </a:p>
          <a:p>
            <a:pPr algn="ctr">
              <a:lnSpc>
                <a:spcPct val="100000"/>
              </a:lnSpc>
            </a:pPr>
            <a:r>
              <a:rPr lang="en-US">
                <a:latin typeface="Verdana"/>
                <a:cs typeface="Verdana"/>
              </a:rPr>
              <a:t>b. 1972</a:t>
            </a:r>
            <a:endParaRPr>
              <a:latin typeface="Verdana"/>
              <a:cs typeface="Verdana"/>
            </a:endParaRPr>
          </a:p>
        </p:txBody>
      </p:sp>
      <p:sp>
        <p:nvSpPr>
          <p:cNvPr id="110" name="CustomShape 31"/>
          <p:cNvSpPr/>
          <p:nvPr/>
        </p:nvSpPr>
        <p:spPr>
          <a:xfrm>
            <a:off x="4499876" y="1902033"/>
            <a:ext cx="327" cy="124429"/>
          </a:xfrm>
          <a:prstGeom prst="straightConnector1">
            <a:avLst/>
          </a:prstGeom>
          <a:ln>
            <a:solidFill>
              <a:srgbClr val="000000"/>
            </a:solidFill>
          </a:ln>
        </p:spPr>
      </p:sp>
      <p:sp>
        <p:nvSpPr>
          <p:cNvPr id="111" name="Line 32"/>
          <p:cNvSpPr/>
          <p:nvPr/>
        </p:nvSpPr>
        <p:spPr>
          <a:xfrm flipV="1">
            <a:off x="3857223" y="3395182"/>
            <a:ext cx="0" cy="82953"/>
          </a:xfrm>
          <a:prstGeom prst="line">
            <a:avLst/>
          </a:prstGeom>
          <a:ln>
            <a:solidFill>
              <a:srgbClr val="000000"/>
            </a:solidFill>
          </a:ln>
        </p:spPr>
      </p:sp>
      <p:sp>
        <p:nvSpPr>
          <p:cNvPr id="112" name="Line 33"/>
          <p:cNvSpPr/>
          <p:nvPr/>
        </p:nvSpPr>
        <p:spPr>
          <a:xfrm flipH="1">
            <a:off x="3857223" y="3395182"/>
            <a:ext cx="1451520" cy="0"/>
          </a:xfrm>
          <a:prstGeom prst="line">
            <a:avLst/>
          </a:prstGeom>
          <a:ln>
            <a:solidFill>
              <a:srgbClr val="000000"/>
            </a:solidFill>
          </a:ln>
        </p:spPr>
      </p:sp>
      <p:sp>
        <p:nvSpPr>
          <p:cNvPr id="113" name="Line 34"/>
          <p:cNvSpPr/>
          <p:nvPr/>
        </p:nvSpPr>
        <p:spPr>
          <a:xfrm>
            <a:off x="5308743" y="3395182"/>
            <a:ext cx="0" cy="82953"/>
          </a:xfrm>
          <a:prstGeom prst="line">
            <a:avLst/>
          </a:prstGeom>
          <a:ln>
            <a:solidFill>
              <a:srgbClr val="000000"/>
            </a:solidFill>
          </a:ln>
        </p:spPr>
      </p:sp>
      <p:sp>
        <p:nvSpPr>
          <p:cNvPr id="115" name="Line 36"/>
          <p:cNvSpPr/>
          <p:nvPr/>
        </p:nvSpPr>
        <p:spPr>
          <a:xfrm>
            <a:off x="3898695" y="3934375"/>
            <a:ext cx="0" cy="165905"/>
          </a:xfrm>
          <a:prstGeom prst="line">
            <a:avLst/>
          </a:prstGeom>
          <a:ln>
            <a:solidFill>
              <a:srgbClr val="000000"/>
            </a:solidFill>
          </a:ln>
        </p:spPr>
      </p:sp>
      <p:sp>
        <p:nvSpPr>
          <p:cNvPr id="116" name="Line 37"/>
          <p:cNvSpPr/>
          <p:nvPr/>
        </p:nvSpPr>
        <p:spPr>
          <a:xfrm>
            <a:off x="5291109" y="3934375"/>
            <a:ext cx="0" cy="165905"/>
          </a:xfrm>
          <a:prstGeom prst="line">
            <a:avLst/>
          </a:prstGeom>
          <a:ln>
            <a:solidFill>
              <a:srgbClr val="000000"/>
            </a:solidFill>
          </a:ln>
        </p:spPr>
      </p:sp>
      <p:sp>
        <p:nvSpPr>
          <p:cNvPr id="118" name="Line 39"/>
          <p:cNvSpPr/>
          <p:nvPr/>
        </p:nvSpPr>
        <p:spPr>
          <a:xfrm>
            <a:off x="4520775" y="3324639"/>
            <a:ext cx="0" cy="70543"/>
          </a:xfrm>
          <a:prstGeom prst="line">
            <a:avLst/>
          </a:prstGeom>
          <a:ln>
            <a:solidFill>
              <a:srgbClr val="000000"/>
            </a:solidFill>
          </a:ln>
        </p:spPr>
      </p:sp>
      <p:sp>
        <p:nvSpPr>
          <p:cNvPr id="120" name="CustomShape 41"/>
          <p:cNvSpPr/>
          <p:nvPr/>
        </p:nvSpPr>
        <p:spPr>
          <a:xfrm>
            <a:off x="6596334" y="5107443"/>
            <a:ext cx="1693302" cy="269760"/>
          </a:xfrm>
          <a:prstGeom prst="rect">
            <a:avLst/>
          </a:prstGeom>
          <a:solidFill>
            <a:srgbClr val="729FCF"/>
          </a:solidFill>
          <a:ln>
            <a:solidFill>
              <a:srgbClr val="3465AF"/>
            </a:solidFill>
          </a:ln>
        </p:spPr>
        <p:txBody>
          <a:bodyPr wrap="none" lIns="81639" tIns="40820" rIns="81639" bIns="40820" anchor="ctr"/>
          <a:lstStyle/>
          <a:p>
            <a:pPr algn="ctr">
              <a:lnSpc>
                <a:spcPct val="100000"/>
              </a:lnSpc>
            </a:pPr>
            <a:r>
              <a:rPr lang="en-US" dirty="0">
                <a:latin typeface="Verdana"/>
                <a:cs typeface="Verdana"/>
              </a:rPr>
              <a:t>Living b. 1970</a:t>
            </a:r>
            <a:endParaRPr dirty="0">
              <a:latin typeface="Verdana"/>
              <a:cs typeface="Verdana"/>
            </a:endParaRPr>
          </a:p>
        </p:txBody>
      </p:sp>
      <p:sp>
        <p:nvSpPr>
          <p:cNvPr id="121" name="CustomShape 42"/>
          <p:cNvSpPr/>
          <p:nvPr/>
        </p:nvSpPr>
        <p:spPr>
          <a:xfrm>
            <a:off x="6596661" y="4396467"/>
            <a:ext cx="1692975" cy="237101"/>
          </a:xfrm>
          <a:prstGeom prst="rect">
            <a:avLst/>
          </a:prstGeom>
          <a:solidFill>
            <a:srgbClr val="729FCF"/>
          </a:solidFill>
          <a:ln>
            <a:solidFill>
              <a:srgbClr val="3465AF"/>
            </a:solidFill>
          </a:ln>
        </p:spPr>
        <p:txBody>
          <a:bodyPr wrap="none" lIns="81639" tIns="40820" rIns="81639" bIns="40820" anchor="ctr"/>
          <a:lstStyle/>
          <a:p>
            <a:pPr algn="ctr">
              <a:lnSpc>
                <a:spcPct val="100000"/>
              </a:lnSpc>
            </a:pPr>
            <a:r>
              <a:rPr lang="en-US" dirty="0">
                <a:latin typeface="Verdana"/>
                <a:cs typeface="Verdana"/>
              </a:rPr>
              <a:t>GF b. 1910</a:t>
            </a:r>
            <a:endParaRPr dirty="0">
              <a:latin typeface="Verdana"/>
              <a:cs typeface="Verdana"/>
            </a:endParaRPr>
          </a:p>
        </p:txBody>
      </p:sp>
      <p:sp>
        <p:nvSpPr>
          <p:cNvPr id="124" name="CustomShape 45"/>
          <p:cNvSpPr/>
          <p:nvPr/>
        </p:nvSpPr>
        <p:spPr>
          <a:xfrm>
            <a:off x="6596334" y="4070534"/>
            <a:ext cx="1693302" cy="237101"/>
          </a:xfrm>
          <a:prstGeom prst="rect">
            <a:avLst/>
          </a:prstGeom>
          <a:solidFill>
            <a:srgbClr val="729FCF"/>
          </a:solidFill>
          <a:ln>
            <a:solidFill>
              <a:srgbClr val="3465AF"/>
            </a:solidFill>
          </a:ln>
        </p:spPr>
        <p:txBody>
          <a:bodyPr wrap="none" lIns="81639" tIns="40820" rIns="81639" bIns="40820" anchor="ctr"/>
          <a:lstStyle/>
          <a:p>
            <a:pPr algn="ctr">
              <a:lnSpc>
                <a:spcPct val="100000"/>
              </a:lnSpc>
            </a:pPr>
            <a:r>
              <a:rPr lang="en-US" dirty="0">
                <a:latin typeface="Verdana"/>
                <a:cs typeface="Verdana"/>
              </a:rPr>
              <a:t>GGF b. 1880</a:t>
            </a:r>
            <a:endParaRPr dirty="0">
              <a:latin typeface="Verdana"/>
              <a:cs typeface="Verdana"/>
            </a:endParaRPr>
          </a:p>
        </p:txBody>
      </p:sp>
      <p:sp>
        <p:nvSpPr>
          <p:cNvPr id="125" name="CustomShape 46"/>
          <p:cNvSpPr/>
          <p:nvPr/>
        </p:nvSpPr>
        <p:spPr>
          <a:xfrm>
            <a:off x="6596334" y="3750154"/>
            <a:ext cx="1693302" cy="237101"/>
          </a:xfrm>
          <a:prstGeom prst="rect">
            <a:avLst/>
          </a:prstGeom>
          <a:solidFill>
            <a:srgbClr val="729FCF"/>
          </a:solidFill>
          <a:ln>
            <a:solidFill>
              <a:srgbClr val="3465AF"/>
            </a:solidFill>
          </a:ln>
        </p:spPr>
        <p:txBody>
          <a:bodyPr wrap="none" lIns="81639" tIns="40820" rIns="81639" bIns="40820" anchor="ctr"/>
          <a:lstStyle/>
          <a:p>
            <a:pPr algn="ctr">
              <a:lnSpc>
                <a:spcPct val="100000"/>
              </a:lnSpc>
            </a:pPr>
            <a:r>
              <a:rPr lang="en-US" dirty="0">
                <a:latin typeface="Verdana"/>
                <a:cs typeface="Verdana"/>
              </a:rPr>
              <a:t>Dead End</a:t>
            </a:r>
            <a:endParaRPr dirty="0">
              <a:latin typeface="Verdana"/>
              <a:cs typeface="Verdana"/>
            </a:endParaRPr>
          </a:p>
        </p:txBody>
      </p:sp>
      <p:sp>
        <p:nvSpPr>
          <p:cNvPr id="127" name="Line 48"/>
          <p:cNvSpPr/>
          <p:nvPr/>
        </p:nvSpPr>
        <p:spPr>
          <a:xfrm>
            <a:off x="7176942" y="4983014"/>
            <a:ext cx="0" cy="124429"/>
          </a:xfrm>
          <a:prstGeom prst="line">
            <a:avLst/>
          </a:prstGeom>
          <a:ln>
            <a:solidFill>
              <a:srgbClr val="000000"/>
            </a:solidFill>
          </a:ln>
        </p:spPr>
      </p:sp>
      <p:sp>
        <p:nvSpPr>
          <p:cNvPr id="130" name="Line 51"/>
          <p:cNvSpPr/>
          <p:nvPr/>
        </p:nvSpPr>
        <p:spPr>
          <a:xfrm>
            <a:off x="7176942" y="3987582"/>
            <a:ext cx="0" cy="82953"/>
          </a:xfrm>
          <a:prstGeom prst="line">
            <a:avLst/>
          </a:prstGeom>
          <a:ln>
            <a:solidFill>
              <a:srgbClr val="000000"/>
            </a:solidFill>
          </a:ln>
        </p:spPr>
      </p:sp>
      <p:sp>
        <p:nvSpPr>
          <p:cNvPr id="131" name="Line 52"/>
          <p:cNvSpPr/>
          <p:nvPr/>
        </p:nvSpPr>
        <p:spPr>
          <a:xfrm>
            <a:off x="7176942" y="4319392"/>
            <a:ext cx="0" cy="82953"/>
          </a:xfrm>
          <a:prstGeom prst="line">
            <a:avLst/>
          </a:prstGeom>
          <a:ln>
            <a:solidFill>
              <a:srgbClr val="000000"/>
            </a:solidFill>
          </a:ln>
        </p:spPr>
      </p:sp>
      <p:sp>
        <p:nvSpPr>
          <p:cNvPr id="132" name="Line 53"/>
          <p:cNvSpPr/>
          <p:nvPr/>
        </p:nvSpPr>
        <p:spPr>
          <a:xfrm>
            <a:off x="7176942" y="4651203"/>
            <a:ext cx="0" cy="124429"/>
          </a:xfrm>
          <a:prstGeom prst="line">
            <a:avLst/>
          </a:prstGeom>
          <a:ln>
            <a:solidFill>
              <a:srgbClr val="000000"/>
            </a:solidFill>
          </a:ln>
        </p:spPr>
      </p:sp>
      <p:sp>
        <p:nvSpPr>
          <p:cNvPr id="135" name="CustomShape 56"/>
          <p:cNvSpPr/>
          <p:nvPr/>
        </p:nvSpPr>
        <p:spPr>
          <a:xfrm>
            <a:off x="6596334" y="4755384"/>
            <a:ext cx="1693302" cy="237101"/>
          </a:xfrm>
          <a:prstGeom prst="rect">
            <a:avLst/>
          </a:prstGeom>
          <a:solidFill>
            <a:srgbClr val="729FCF"/>
          </a:solidFill>
          <a:ln>
            <a:solidFill>
              <a:srgbClr val="3465AF"/>
            </a:solidFill>
          </a:ln>
        </p:spPr>
        <p:txBody>
          <a:bodyPr wrap="none" lIns="81639" tIns="40820" rIns="81639" bIns="40820" anchor="ctr"/>
          <a:lstStyle/>
          <a:p>
            <a:pPr algn="ctr">
              <a:lnSpc>
                <a:spcPct val="100000"/>
              </a:lnSpc>
            </a:pPr>
            <a:r>
              <a:rPr lang="en-US" dirty="0">
                <a:latin typeface="Verdana"/>
                <a:cs typeface="Verdana"/>
              </a:rPr>
              <a:t>Father, b. 1940</a:t>
            </a:r>
            <a:endParaRPr dirty="0">
              <a:latin typeface="Verdana"/>
              <a:cs typeface="Verdana"/>
            </a:endParaRPr>
          </a:p>
        </p:txBody>
      </p:sp>
      <p:sp>
        <p:nvSpPr>
          <p:cNvPr id="141" name="Line 62"/>
          <p:cNvSpPr/>
          <p:nvPr/>
        </p:nvSpPr>
        <p:spPr>
          <a:xfrm>
            <a:off x="7176942" y="4983014"/>
            <a:ext cx="0" cy="124429"/>
          </a:xfrm>
          <a:prstGeom prst="line">
            <a:avLst/>
          </a:prstGeom>
          <a:ln>
            <a:solidFill>
              <a:srgbClr val="000000"/>
            </a:solidFill>
          </a:ln>
        </p:spPr>
      </p:sp>
      <p:sp>
        <p:nvSpPr>
          <p:cNvPr id="144" name="Line 65"/>
          <p:cNvSpPr/>
          <p:nvPr/>
        </p:nvSpPr>
        <p:spPr>
          <a:xfrm>
            <a:off x="7176942" y="3987582"/>
            <a:ext cx="0" cy="82953"/>
          </a:xfrm>
          <a:prstGeom prst="line">
            <a:avLst/>
          </a:prstGeom>
          <a:ln>
            <a:solidFill>
              <a:srgbClr val="000000"/>
            </a:solidFill>
          </a:ln>
        </p:spPr>
      </p:sp>
      <p:sp>
        <p:nvSpPr>
          <p:cNvPr id="145" name="Line 66"/>
          <p:cNvSpPr/>
          <p:nvPr/>
        </p:nvSpPr>
        <p:spPr>
          <a:xfrm>
            <a:off x="7176942" y="4319392"/>
            <a:ext cx="0" cy="82953"/>
          </a:xfrm>
          <a:prstGeom prst="line">
            <a:avLst/>
          </a:prstGeom>
          <a:ln>
            <a:solidFill>
              <a:srgbClr val="000000"/>
            </a:solidFill>
          </a:ln>
        </p:spPr>
      </p:sp>
      <p:sp>
        <p:nvSpPr>
          <p:cNvPr id="146" name="Line 67"/>
          <p:cNvSpPr/>
          <p:nvPr/>
        </p:nvSpPr>
        <p:spPr>
          <a:xfrm>
            <a:off x="7176942" y="4651203"/>
            <a:ext cx="0" cy="124429"/>
          </a:xfrm>
          <a:prstGeom prst="line">
            <a:avLst/>
          </a:prstGeom>
          <a:ln>
            <a:solidFill>
              <a:srgbClr val="000000"/>
            </a:solidFill>
          </a:ln>
        </p:spPr>
      </p:sp>
      <p:sp>
        <p:nvSpPr>
          <p:cNvPr id="71" name="Line 11"/>
          <p:cNvSpPr/>
          <p:nvPr/>
        </p:nvSpPr>
        <p:spPr>
          <a:xfrm flipV="1">
            <a:off x="3880973" y="4592770"/>
            <a:ext cx="0" cy="358917"/>
          </a:xfrm>
          <a:prstGeom prst="line">
            <a:avLst/>
          </a:prstGeom>
          <a:ln>
            <a:solidFill>
              <a:srgbClr val="3465AF"/>
            </a:solidFill>
            <a:prstDash val="sysDash"/>
            <a:headEnd type="triangle" w="med" len="med"/>
            <a:tailEnd type="none" w="med" len="med"/>
          </a:ln>
        </p:spPr>
      </p:sp>
      <p:sp>
        <p:nvSpPr>
          <p:cNvPr id="63" name="CustomShape 40"/>
          <p:cNvSpPr/>
          <p:nvPr/>
        </p:nvSpPr>
        <p:spPr>
          <a:xfrm>
            <a:off x="821301" y="5101591"/>
            <a:ext cx="1642603" cy="260942"/>
          </a:xfrm>
          <a:prstGeom prst="rect">
            <a:avLst/>
          </a:prstGeom>
          <a:solidFill>
            <a:srgbClr val="729FCF"/>
          </a:solidFill>
          <a:ln>
            <a:solidFill>
              <a:srgbClr val="3465AF"/>
            </a:solidFill>
          </a:ln>
        </p:spPr>
        <p:txBody>
          <a:bodyPr wrap="none" lIns="81639" tIns="40820" rIns="81639" bIns="40820" anchor="ctr"/>
          <a:lstStyle/>
          <a:p>
            <a:pPr algn="ctr">
              <a:lnSpc>
                <a:spcPct val="100000"/>
              </a:lnSpc>
            </a:pPr>
            <a:r>
              <a:rPr lang="en-US" dirty="0">
                <a:latin typeface="Verdana"/>
                <a:cs typeface="Verdana"/>
              </a:rPr>
              <a:t>Living b. 1950</a:t>
            </a:r>
            <a:endParaRPr dirty="0">
              <a:latin typeface="Verdana"/>
              <a:cs typeface="Verdana"/>
            </a:endParaRPr>
          </a:p>
        </p:txBody>
      </p:sp>
      <p:sp>
        <p:nvSpPr>
          <p:cNvPr id="64" name="CustomShape 44"/>
          <p:cNvSpPr/>
          <p:nvPr/>
        </p:nvSpPr>
        <p:spPr>
          <a:xfrm>
            <a:off x="1261543" y="4023206"/>
            <a:ext cx="1202361" cy="237101"/>
          </a:xfrm>
          <a:prstGeom prst="rect">
            <a:avLst/>
          </a:prstGeom>
          <a:solidFill>
            <a:srgbClr val="729FCF"/>
          </a:solidFill>
          <a:ln>
            <a:solidFill>
              <a:srgbClr val="3465AF"/>
            </a:solidFill>
          </a:ln>
        </p:spPr>
        <p:txBody>
          <a:bodyPr wrap="none" lIns="81639" tIns="40820" rIns="81639" bIns="40820" anchor="ctr"/>
          <a:lstStyle/>
          <a:p>
            <a:pPr algn="ctr">
              <a:lnSpc>
                <a:spcPct val="100000"/>
              </a:lnSpc>
            </a:pPr>
            <a:r>
              <a:rPr lang="en-US">
                <a:latin typeface="Verdana"/>
                <a:cs typeface="Verdana"/>
              </a:rPr>
              <a:t>Dead End</a:t>
            </a:r>
            <a:endParaRPr>
              <a:latin typeface="Verdana"/>
              <a:cs typeface="Verdana"/>
            </a:endParaRPr>
          </a:p>
        </p:txBody>
      </p:sp>
      <p:sp>
        <p:nvSpPr>
          <p:cNvPr id="65" name="Line 47"/>
          <p:cNvSpPr/>
          <p:nvPr/>
        </p:nvSpPr>
        <p:spPr>
          <a:xfrm>
            <a:off x="1800679" y="4935686"/>
            <a:ext cx="0" cy="165905"/>
          </a:xfrm>
          <a:prstGeom prst="line">
            <a:avLst/>
          </a:prstGeom>
          <a:ln>
            <a:solidFill>
              <a:srgbClr val="000000"/>
            </a:solidFill>
          </a:ln>
        </p:spPr>
      </p:sp>
      <p:sp>
        <p:nvSpPr>
          <p:cNvPr id="66" name="Line 49"/>
          <p:cNvSpPr/>
          <p:nvPr/>
        </p:nvSpPr>
        <p:spPr>
          <a:xfrm>
            <a:off x="1800679" y="4603875"/>
            <a:ext cx="0" cy="124429"/>
          </a:xfrm>
          <a:prstGeom prst="line">
            <a:avLst/>
          </a:prstGeom>
          <a:ln>
            <a:solidFill>
              <a:srgbClr val="000000"/>
            </a:solidFill>
          </a:ln>
        </p:spPr>
      </p:sp>
      <p:sp>
        <p:nvSpPr>
          <p:cNvPr id="67" name="Line 50"/>
          <p:cNvSpPr/>
          <p:nvPr/>
        </p:nvSpPr>
        <p:spPr>
          <a:xfrm>
            <a:off x="1800679" y="4272064"/>
            <a:ext cx="0" cy="82953"/>
          </a:xfrm>
          <a:prstGeom prst="line">
            <a:avLst/>
          </a:prstGeom>
          <a:ln>
            <a:solidFill>
              <a:srgbClr val="000000"/>
            </a:solidFill>
          </a:ln>
        </p:spPr>
      </p:sp>
      <p:sp>
        <p:nvSpPr>
          <p:cNvPr id="68" name="CustomShape 55"/>
          <p:cNvSpPr/>
          <p:nvPr/>
        </p:nvSpPr>
        <p:spPr>
          <a:xfrm>
            <a:off x="821301" y="4708056"/>
            <a:ext cx="1642603" cy="237101"/>
          </a:xfrm>
          <a:prstGeom prst="rect">
            <a:avLst/>
          </a:prstGeom>
          <a:solidFill>
            <a:srgbClr val="729FCF"/>
          </a:solidFill>
          <a:ln>
            <a:solidFill>
              <a:srgbClr val="3465AF"/>
            </a:solidFill>
          </a:ln>
        </p:spPr>
        <p:txBody>
          <a:bodyPr wrap="none" lIns="81639" tIns="40820" rIns="81639" bIns="40820" anchor="ctr"/>
          <a:lstStyle/>
          <a:p>
            <a:pPr algn="ctr">
              <a:lnSpc>
                <a:spcPct val="100000"/>
              </a:lnSpc>
            </a:pPr>
            <a:r>
              <a:rPr lang="en-US" dirty="0">
                <a:latin typeface="Verdana"/>
                <a:cs typeface="Verdana"/>
              </a:rPr>
              <a:t>Father b</a:t>
            </a:r>
            <a:r>
              <a:rPr lang="en-US" dirty="0" smtClean="0">
                <a:latin typeface="Verdana"/>
                <a:cs typeface="Verdana"/>
              </a:rPr>
              <a:t>.1910</a:t>
            </a:r>
            <a:endParaRPr dirty="0">
              <a:latin typeface="Verdana"/>
              <a:cs typeface="Verdana"/>
            </a:endParaRPr>
          </a:p>
        </p:txBody>
      </p:sp>
      <p:sp>
        <p:nvSpPr>
          <p:cNvPr id="69" name="CustomShape 58"/>
          <p:cNvSpPr/>
          <p:nvPr/>
        </p:nvSpPr>
        <p:spPr>
          <a:xfrm>
            <a:off x="821301" y="4366774"/>
            <a:ext cx="1642603" cy="237101"/>
          </a:xfrm>
          <a:prstGeom prst="rect">
            <a:avLst/>
          </a:prstGeom>
          <a:solidFill>
            <a:srgbClr val="729FCF"/>
          </a:solidFill>
          <a:ln>
            <a:solidFill>
              <a:srgbClr val="3465AF"/>
            </a:solidFill>
          </a:ln>
        </p:spPr>
        <p:txBody>
          <a:bodyPr wrap="none" lIns="81639" tIns="40820" rIns="81639" bIns="40820" anchor="ctr"/>
          <a:lstStyle/>
          <a:p>
            <a:pPr algn="ctr">
              <a:lnSpc>
                <a:spcPct val="100000"/>
              </a:lnSpc>
            </a:pPr>
            <a:r>
              <a:rPr lang="en-US" dirty="0">
                <a:latin typeface="Verdana"/>
                <a:cs typeface="Verdana"/>
              </a:rPr>
              <a:t>GF b. 1880</a:t>
            </a:r>
            <a:endParaRPr dirty="0">
              <a:latin typeface="Verdana"/>
              <a:cs typeface="Verdana"/>
            </a:endParaRPr>
          </a:p>
        </p:txBody>
      </p:sp>
      <p:sp>
        <p:nvSpPr>
          <p:cNvPr id="70" name="CustomShape 59"/>
          <p:cNvSpPr/>
          <p:nvPr/>
        </p:nvSpPr>
        <p:spPr>
          <a:xfrm>
            <a:off x="821301" y="4023206"/>
            <a:ext cx="1642603" cy="237101"/>
          </a:xfrm>
          <a:prstGeom prst="rect">
            <a:avLst/>
          </a:prstGeom>
          <a:solidFill>
            <a:srgbClr val="729FCF"/>
          </a:solidFill>
          <a:ln>
            <a:solidFill>
              <a:srgbClr val="3465AF"/>
            </a:solidFill>
          </a:ln>
        </p:spPr>
        <p:txBody>
          <a:bodyPr wrap="none" lIns="81639" tIns="40820" rIns="81639" bIns="40820" anchor="ctr"/>
          <a:lstStyle/>
          <a:p>
            <a:pPr algn="ctr">
              <a:lnSpc>
                <a:spcPct val="100000"/>
              </a:lnSpc>
            </a:pPr>
            <a:r>
              <a:rPr lang="en-US" dirty="0">
                <a:latin typeface="Verdana"/>
                <a:cs typeface="Verdana"/>
              </a:rPr>
              <a:t>Dead End</a:t>
            </a:r>
            <a:endParaRPr dirty="0">
              <a:latin typeface="Verdana"/>
              <a:cs typeface="Verdana"/>
            </a:endParaRPr>
          </a:p>
        </p:txBody>
      </p:sp>
      <p:sp>
        <p:nvSpPr>
          <p:cNvPr id="72" name="Line 61"/>
          <p:cNvSpPr/>
          <p:nvPr/>
        </p:nvSpPr>
        <p:spPr>
          <a:xfrm>
            <a:off x="1800679" y="4935686"/>
            <a:ext cx="0" cy="165905"/>
          </a:xfrm>
          <a:prstGeom prst="line">
            <a:avLst/>
          </a:prstGeom>
          <a:ln>
            <a:solidFill>
              <a:srgbClr val="000000"/>
            </a:solidFill>
          </a:ln>
        </p:spPr>
      </p:sp>
      <p:sp>
        <p:nvSpPr>
          <p:cNvPr id="73" name="Line 63"/>
          <p:cNvSpPr/>
          <p:nvPr/>
        </p:nvSpPr>
        <p:spPr>
          <a:xfrm>
            <a:off x="1800679" y="4603875"/>
            <a:ext cx="0" cy="124429"/>
          </a:xfrm>
          <a:prstGeom prst="line">
            <a:avLst/>
          </a:prstGeom>
          <a:ln>
            <a:solidFill>
              <a:srgbClr val="000000"/>
            </a:solidFill>
          </a:ln>
        </p:spPr>
      </p:sp>
      <p:sp>
        <p:nvSpPr>
          <p:cNvPr id="74" name="Line 64"/>
          <p:cNvSpPr/>
          <p:nvPr/>
        </p:nvSpPr>
        <p:spPr>
          <a:xfrm>
            <a:off x="1800679" y="4272064"/>
            <a:ext cx="0" cy="82953"/>
          </a:xfrm>
          <a:prstGeom prst="line">
            <a:avLst/>
          </a:prstGeom>
          <a:ln>
            <a:solidFill>
              <a:srgbClr val="000000"/>
            </a:solidFill>
          </a:ln>
        </p:spPr>
      </p:sp>
      <p:cxnSp>
        <p:nvCxnSpPr>
          <p:cNvPr id="3" name="Elbow Connector 2"/>
          <p:cNvCxnSpPr>
            <a:stCxn id="125" idx="1"/>
            <a:endCxn id="102" idx="3"/>
          </p:cNvCxnSpPr>
          <p:nvPr/>
        </p:nvCxnSpPr>
        <p:spPr>
          <a:xfrm rot="10800000">
            <a:off x="5764608" y="3090315"/>
            <a:ext cx="831726" cy="778391"/>
          </a:xfrm>
          <a:prstGeom prst="bentConnector3">
            <a:avLst>
              <a:gd name="adj1" fmla="val 50000"/>
            </a:avLst>
          </a:prstGeom>
          <a:ln>
            <a:prstDash val="sysDash"/>
            <a:tailEnd type="arrow"/>
          </a:ln>
        </p:spPr>
        <p:style>
          <a:lnRef idx="2">
            <a:schemeClr val="accent1"/>
          </a:lnRef>
          <a:fillRef idx="0">
            <a:schemeClr val="accent1"/>
          </a:fillRef>
          <a:effectRef idx="1">
            <a:schemeClr val="accent1"/>
          </a:effectRef>
          <a:fontRef idx="minor">
            <a:schemeClr val="tx1"/>
          </a:fontRef>
        </p:style>
      </p:cxnSp>
      <p:cxnSp>
        <p:nvCxnSpPr>
          <p:cNvPr id="6" name="Elbow Connector 5"/>
          <p:cNvCxnSpPr>
            <a:stCxn id="64" idx="3"/>
          </p:cNvCxnSpPr>
          <p:nvPr/>
        </p:nvCxnSpPr>
        <p:spPr>
          <a:xfrm>
            <a:off x="2463904" y="4141757"/>
            <a:ext cx="771239" cy="150883"/>
          </a:xfrm>
          <a:prstGeom prst="bentConnector3">
            <a:avLst>
              <a:gd name="adj1" fmla="val 50000"/>
            </a:avLst>
          </a:prstGeom>
          <a:ln>
            <a:prstDash val="sysDash"/>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709306" y="5585005"/>
            <a:ext cx="2895594" cy="923330"/>
          </a:xfrm>
          <a:prstGeom prst="rect">
            <a:avLst/>
          </a:prstGeom>
          <a:noFill/>
        </p:spPr>
        <p:txBody>
          <a:bodyPr wrap="none" rtlCol="0">
            <a:spAutoFit/>
          </a:bodyPr>
          <a:lstStyle/>
          <a:p>
            <a:r>
              <a:rPr lang="en-US" dirty="0" smtClean="0"/>
              <a:t>DNA Match:</a:t>
            </a:r>
          </a:p>
          <a:p>
            <a:r>
              <a:rPr lang="en-US" dirty="0" smtClean="0"/>
              <a:t>Estimated</a:t>
            </a:r>
            <a:r>
              <a:rPr lang="en-US" dirty="0"/>
              <a:t> </a:t>
            </a:r>
            <a:r>
              <a:rPr lang="en-US" dirty="0" smtClean="0"/>
              <a:t>8 generations to A </a:t>
            </a:r>
          </a:p>
          <a:p>
            <a:r>
              <a:rPr lang="en-US" dirty="0" smtClean="0"/>
              <a:t>&amp;10 generations to B</a:t>
            </a:r>
            <a:endParaRPr lang="en-US" dirty="0"/>
          </a:p>
        </p:txBody>
      </p:sp>
      <p:sp>
        <p:nvSpPr>
          <p:cNvPr id="8" name="TextBox 7"/>
          <p:cNvSpPr txBox="1"/>
          <p:nvPr/>
        </p:nvSpPr>
        <p:spPr>
          <a:xfrm>
            <a:off x="6513694" y="5598987"/>
            <a:ext cx="2609223" cy="923330"/>
          </a:xfrm>
          <a:prstGeom prst="rect">
            <a:avLst/>
          </a:prstGeom>
          <a:noFill/>
        </p:spPr>
        <p:txBody>
          <a:bodyPr wrap="square" rtlCol="0">
            <a:spAutoFit/>
          </a:bodyPr>
          <a:lstStyle/>
          <a:p>
            <a:r>
              <a:rPr lang="en-US" dirty="0" smtClean="0"/>
              <a:t>DNA Match: </a:t>
            </a:r>
            <a:endParaRPr lang="en-US" dirty="0"/>
          </a:p>
          <a:p>
            <a:r>
              <a:rPr lang="en-US" dirty="0" smtClean="0"/>
              <a:t>Estimated 10 Generations </a:t>
            </a:r>
          </a:p>
          <a:p>
            <a:r>
              <a:rPr lang="en-US" dirty="0" smtClean="0"/>
              <a:t>to both</a:t>
            </a:r>
            <a:endParaRPr lang="en-US" dirty="0"/>
          </a:p>
        </p:txBody>
      </p:sp>
      <p:sp>
        <p:nvSpPr>
          <p:cNvPr id="75" name="Title 74"/>
          <p:cNvSpPr>
            <a:spLocks noGrp="1"/>
          </p:cNvSpPr>
          <p:nvPr>
            <p:ph type="title"/>
          </p:nvPr>
        </p:nvSpPr>
        <p:spPr/>
        <p:txBody>
          <a:bodyPr>
            <a:normAutofit fontScale="90000"/>
          </a:bodyPr>
          <a:lstStyle/>
          <a:p>
            <a:r>
              <a:rPr lang="en-US" dirty="0" smtClean="0"/>
              <a:t>DNA Matches Bridging to Paper Trail</a:t>
            </a:r>
            <a:endParaRPr lang="en-US" dirty="0"/>
          </a:p>
        </p:txBody>
      </p:sp>
    </p:spTree>
    <p:extLst>
      <p:ext uri="{BB962C8B-B14F-4D97-AF65-F5344CB8AC3E}">
        <p14:creationId xmlns:p14="http://schemas.microsoft.com/office/powerpoint/2010/main" val="14743485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EIL &quot;Y&quot; Tree for PP-2.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000" y="0"/>
            <a:ext cx="8868383" cy="6858000"/>
          </a:xfrm>
          <a:prstGeom prst="rect">
            <a:avLst/>
          </a:prstGeom>
        </p:spPr>
      </p:pic>
    </p:spTree>
    <p:extLst>
      <p:ext uri="{BB962C8B-B14F-4D97-AF65-F5344CB8AC3E}">
        <p14:creationId xmlns:p14="http://schemas.microsoft.com/office/powerpoint/2010/main" val="5745689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eves:Sichel Y Tree PP-2.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700" y="0"/>
            <a:ext cx="8857892" cy="6858000"/>
          </a:xfrm>
          <a:prstGeom prst="rect">
            <a:avLst/>
          </a:prstGeom>
        </p:spPr>
      </p:pic>
    </p:spTree>
    <p:extLst>
      <p:ext uri="{BB962C8B-B14F-4D97-AF65-F5344CB8AC3E}">
        <p14:creationId xmlns:p14="http://schemas.microsoft.com/office/powerpoint/2010/main" val="14912303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h(a)rach-Wertheim Y Tree PP-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0"/>
            <a:ext cx="8832051" cy="6858000"/>
          </a:xfrm>
          <a:prstGeom prst="rect">
            <a:avLst/>
          </a:prstGeom>
        </p:spPr>
      </p:pic>
    </p:spTree>
    <p:extLst>
      <p:ext uri="{BB962C8B-B14F-4D97-AF65-F5344CB8AC3E}">
        <p14:creationId xmlns:p14="http://schemas.microsoft.com/office/powerpoint/2010/main" val="7431518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Challenging Assumptions About Jewish Genealogy</a:t>
            </a:r>
            <a:endParaRPr lang="en-US" dirty="0"/>
          </a:p>
        </p:txBody>
      </p:sp>
      <p:sp>
        <p:nvSpPr>
          <p:cNvPr id="3" name="Content Placeholder 2"/>
          <p:cNvSpPr>
            <a:spLocks noGrp="1"/>
          </p:cNvSpPr>
          <p:nvPr>
            <p:ph idx="1"/>
          </p:nvPr>
        </p:nvSpPr>
        <p:spPr>
          <a:xfrm>
            <a:off x="457200" y="1417638"/>
            <a:ext cx="8229600" cy="4974695"/>
          </a:xfrm>
        </p:spPr>
        <p:txBody>
          <a:bodyPr>
            <a:noAutofit/>
          </a:bodyPr>
          <a:lstStyle/>
          <a:p>
            <a:pPr marL="0" indent="0">
              <a:lnSpc>
                <a:spcPct val="100000"/>
              </a:lnSpc>
              <a:buSzPct val="25000"/>
              <a:buNone/>
            </a:pPr>
            <a:r>
              <a:rPr lang="en-US" sz="2200" b="1" dirty="0" smtClean="0"/>
              <a:t>Assumption:</a:t>
            </a:r>
            <a:r>
              <a:rPr lang="en-US" sz="2200" dirty="0" smtClean="0"/>
              <a:t> You should search for people with your family surname only in the specific village where you know they lived at one time.</a:t>
            </a:r>
          </a:p>
          <a:p>
            <a:pPr marL="0" indent="0">
              <a:lnSpc>
                <a:spcPct val="100000"/>
              </a:lnSpc>
              <a:buSzPct val="25000"/>
              <a:buNone/>
            </a:pPr>
            <a:endParaRPr lang="en-US" sz="2200" b="1" dirty="0" smtClean="0"/>
          </a:p>
          <a:p>
            <a:pPr marL="0" indent="0">
              <a:lnSpc>
                <a:spcPct val="100000"/>
              </a:lnSpc>
              <a:buSzPct val="25000"/>
              <a:buNone/>
            </a:pPr>
            <a:r>
              <a:rPr lang="en-US" sz="2200" b="1" dirty="0" smtClean="0"/>
              <a:t>Fact:</a:t>
            </a:r>
            <a:r>
              <a:rPr lang="en-US" sz="2200" dirty="0" smtClean="0"/>
              <a:t> Many Jewish families were highly mobile, particularly if they were merchants or rabbis. They were often forced to move in order to marry and set up households. Mass expulsions occurred frequently. From generation to generation, their location could change. </a:t>
            </a:r>
          </a:p>
          <a:p>
            <a:pPr marL="0" indent="0">
              <a:lnSpc>
                <a:spcPct val="100000"/>
              </a:lnSpc>
              <a:buSzPct val="25000"/>
              <a:buNone/>
            </a:pPr>
            <a:endParaRPr lang="en-US" sz="2200" dirty="0"/>
          </a:p>
          <a:p>
            <a:pPr marL="0" indent="0">
              <a:lnSpc>
                <a:spcPct val="100000"/>
              </a:lnSpc>
              <a:buSzPct val="25000"/>
              <a:buNone/>
            </a:pPr>
            <a:r>
              <a:rPr lang="en-US" sz="2200" b="1" dirty="0" smtClean="0"/>
              <a:t>Several Eastern European WIRTH Project participants have a recent common ancestor with German participants within 8 generations. Herb </a:t>
            </a:r>
            <a:r>
              <a:rPr lang="en-US" sz="2200" b="1" dirty="0" err="1" smtClean="0"/>
              <a:t>Huebscher</a:t>
            </a:r>
            <a:r>
              <a:rPr lang="en-US" sz="2200" b="1" dirty="0" smtClean="0"/>
              <a:t> noticed the matches with BACHARACH and contacted us about including our participants in the WIRTH project.</a:t>
            </a:r>
            <a:endParaRPr lang="en-US" sz="2200" dirty="0"/>
          </a:p>
        </p:txBody>
      </p:sp>
    </p:spTree>
    <p:extLst>
      <p:ext uri="{BB962C8B-B14F-4D97-AF65-F5344CB8AC3E}">
        <p14:creationId xmlns:p14="http://schemas.microsoft.com/office/powerpoint/2010/main" val="40132995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IRTH:J2a4b1 Map.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3700" y="0"/>
            <a:ext cx="5807364" cy="6858000"/>
          </a:xfrm>
          <a:prstGeom prst="rect">
            <a:avLst/>
          </a:prstGeom>
        </p:spPr>
      </p:pic>
    </p:spTree>
    <p:extLst>
      <p:ext uri="{BB962C8B-B14F-4D97-AF65-F5344CB8AC3E}">
        <p14:creationId xmlns:p14="http://schemas.microsoft.com/office/powerpoint/2010/main" val="37116160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What is the WIRTH Group?</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 group of &gt;100 families with matching Y-DNA</a:t>
            </a:r>
          </a:p>
          <a:p>
            <a:pPr lvl="1"/>
            <a:r>
              <a:rPr lang="en-US" dirty="0" smtClean="0"/>
              <a:t>All tested through Family Tree DNA</a:t>
            </a:r>
          </a:p>
          <a:p>
            <a:pPr lvl="1"/>
            <a:r>
              <a:rPr lang="en-US" dirty="0" smtClean="0"/>
              <a:t>About 90% of members are estimated to share a common male ancestor within the past 900 years.</a:t>
            </a:r>
          </a:p>
          <a:p>
            <a:endParaRPr lang="en-US" dirty="0" smtClean="0"/>
          </a:p>
          <a:p>
            <a:r>
              <a:rPr lang="en-US" dirty="0" smtClean="0"/>
              <a:t>WIRTH is abbreviation for first 5 families in the group</a:t>
            </a:r>
          </a:p>
          <a:p>
            <a:pPr lvl="1"/>
            <a:r>
              <a:rPr lang="en-US" dirty="0" err="1" smtClean="0">
                <a:solidFill>
                  <a:srgbClr val="FF0000"/>
                </a:solidFill>
              </a:rPr>
              <a:t>W</a:t>
            </a:r>
            <a:r>
              <a:rPr lang="en-US" dirty="0" err="1" smtClean="0"/>
              <a:t>olinsky</a:t>
            </a:r>
            <a:r>
              <a:rPr lang="en-US" dirty="0" smtClean="0"/>
              <a:t>   </a:t>
            </a:r>
            <a:r>
              <a:rPr lang="en-US" dirty="0" err="1" smtClean="0">
                <a:solidFill>
                  <a:srgbClr val="FF0000"/>
                </a:solidFill>
              </a:rPr>
              <a:t>I</a:t>
            </a:r>
            <a:r>
              <a:rPr lang="en-US" dirty="0" err="1" smtClean="0"/>
              <a:t>ssroff</a:t>
            </a:r>
            <a:r>
              <a:rPr lang="en-US" dirty="0" smtClean="0"/>
              <a:t>    </a:t>
            </a:r>
            <a:r>
              <a:rPr lang="en-US" dirty="0" err="1" smtClean="0">
                <a:solidFill>
                  <a:srgbClr val="FF0000"/>
                </a:solidFill>
              </a:rPr>
              <a:t>R</a:t>
            </a:r>
            <a:r>
              <a:rPr lang="en-US" dirty="0" err="1" smtClean="0"/>
              <a:t>ossoff</a:t>
            </a:r>
            <a:r>
              <a:rPr lang="en-US" dirty="0" smtClean="0"/>
              <a:t>    </a:t>
            </a:r>
            <a:r>
              <a:rPr lang="en-US" dirty="0" err="1" smtClean="0">
                <a:solidFill>
                  <a:srgbClr val="FF0000"/>
                </a:solidFill>
              </a:rPr>
              <a:t>T</a:t>
            </a:r>
            <a:r>
              <a:rPr lang="en-US" dirty="0" err="1" smtClean="0"/>
              <a:t>enenbaum</a:t>
            </a:r>
            <a:r>
              <a:rPr lang="en-US" dirty="0" smtClean="0"/>
              <a:t>   </a:t>
            </a:r>
            <a:r>
              <a:rPr lang="en-US" dirty="0" err="1" smtClean="0">
                <a:solidFill>
                  <a:srgbClr val="FF0000"/>
                </a:solidFill>
              </a:rPr>
              <a:t>H</a:t>
            </a:r>
            <a:r>
              <a:rPr lang="en-US" dirty="0" err="1" smtClean="0"/>
              <a:t>uebscher</a:t>
            </a:r>
            <a:endParaRPr lang="en-US" dirty="0" smtClean="0"/>
          </a:p>
          <a:p>
            <a:endParaRPr lang="en-US" dirty="0" smtClean="0"/>
          </a:p>
          <a:p>
            <a:r>
              <a:rPr lang="en-US" dirty="0" smtClean="0"/>
              <a:t>Started when Herb </a:t>
            </a:r>
            <a:r>
              <a:rPr lang="en-US" dirty="0" err="1" smtClean="0"/>
              <a:t>Huebscher</a:t>
            </a:r>
            <a:r>
              <a:rPr lang="en-US" dirty="0" smtClean="0"/>
              <a:t> began a project to test other males with </a:t>
            </a:r>
            <a:r>
              <a:rPr lang="en-US" dirty="0" err="1" smtClean="0"/>
              <a:t>Huebscher</a:t>
            </a:r>
            <a:r>
              <a:rPr lang="en-US" dirty="0" smtClean="0"/>
              <a:t> surname to see if related</a:t>
            </a:r>
          </a:p>
          <a:p>
            <a:pPr lvl="1"/>
            <a:r>
              <a:rPr lang="en-US" dirty="0" smtClean="0"/>
              <a:t>Other </a:t>
            </a:r>
            <a:r>
              <a:rPr lang="en-US" dirty="0" err="1" smtClean="0"/>
              <a:t>Huebschers</a:t>
            </a:r>
            <a:r>
              <a:rPr lang="en-US" dirty="0" smtClean="0"/>
              <a:t> were not a match to Herb</a:t>
            </a:r>
          </a:p>
          <a:p>
            <a:pPr lvl="1"/>
            <a:r>
              <a:rPr lang="en-US" dirty="0" smtClean="0"/>
              <a:t>But he did match to someone else: Dr. Saul </a:t>
            </a:r>
            <a:r>
              <a:rPr lang="en-US" dirty="0" err="1" smtClean="0"/>
              <a:t>Issroff</a:t>
            </a:r>
            <a:endParaRPr lang="en-US" dirty="0" smtClean="0"/>
          </a:p>
          <a:p>
            <a:pPr lvl="1"/>
            <a:r>
              <a:rPr lang="en-US" dirty="0" smtClean="0"/>
              <a:t>Over the years, the rest of the group followed</a:t>
            </a:r>
          </a:p>
        </p:txBody>
      </p:sp>
    </p:spTree>
    <p:extLst>
      <p:ext uri="{BB962C8B-B14F-4D97-AF65-F5344CB8AC3E}">
        <p14:creationId xmlns:p14="http://schemas.microsoft.com/office/powerpoint/2010/main" val="217412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1" descr="C:\Users\Elise\AppData\Local\Temp\traderoutes.tif"/>
          <p:cNvPicPr>
            <a:picLocks noChangeAspect="1" noChangeArrowheads="1"/>
          </p:cNvPicPr>
          <p:nvPr/>
        </p:nvPicPr>
        <p:blipFill>
          <a:blip r:embed="rId2" cstate="print"/>
          <a:srcRect/>
          <a:stretch>
            <a:fillRect/>
          </a:stretch>
        </p:blipFill>
        <p:spPr bwMode="auto">
          <a:xfrm>
            <a:off x="381000" y="0"/>
            <a:ext cx="8502745" cy="6858000"/>
          </a:xfrm>
          <a:prstGeom prst="rect">
            <a:avLst/>
          </a:prstGeom>
          <a:noFill/>
        </p:spPr>
      </p:pic>
    </p:spTree>
    <p:extLst>
      <p:ext uri="{BB962C8B-B14F-4D97-AF65-F5344CB8AC3E}">
        <p14:creationId xmlns:p14="http://schemas.microsoft.com/office/powerpoint/2010/main" val="31960157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Challenging Assumptions About Jewish Genealogy</a:t>
            </a:r>
            <a:endParaRPr lang="en-US" dirty="0"/>
          </a:p>
        </p:txBody>
      </p:sp>
      <p:sp>
        <p:nvSpPr>
          <p:cNvPr id="3" name="Content Placeholder 2"/>
          <p:cNvSpPr>
            <a:spLocks noGrp="1"/>
          </p:cNvSpPr>
          <p:nvPr>
            <p:ph idx="1"/>
          </p:nvPr>
        </p:nvSpPr>
        <p:spPr/>
        <p:txBody>
          <a:bodyPr>
            <a:normAutofit/>
          </a:bodyPr>
          <a:lstStyle/>
          <a:p>
            <a:pPr marL="0" indent="0">
              <a:lnSpc>
                <a:spcPct val="100000"/>
              </a:lnSpc>
              <a:buSzPct val="25000"/>
              <a:buNone/>
            </a:pPr>
            <a:r>
              <a:rPr lang="en-US" b="1" dirty="0" smtClean="0"/>
              <a:t>Assumption:</a:t>
            </a:r>
            <a:r>
              <a:rPr lang="en-US" dirty="0" smtClean="0"/>
              <a:t> People with the same surname from different geographic areas are not related to each other.</a:t>
            </a:r>
          </a:p>
          <a:p>
            <a:pPr marL="0" indent="0">
              <a:lnSpc>
                <a:spcPct val="100000"/>
              </a:lnSpc>
              <a:buSzPct val="25000"/>
              <a:buNone/>
            </a:pPr>
            <a:endParaRPr lang="en-US" b="1" dirty="0" smtClean="0"/>
          </a:p>
          <a:p>
            <a:pPr marL="0" indent="0">
              <a:lnSpc>
                <a:spcPct val="100000"/>
              </a:lnSpc>
              <a:buSzPct val="25000"/>
              <a:buNone/>
            </a:pPr>
            <a:r>
              <a:rPr lang="en-US" b="1" dirty="0" smtClean="0"/>
              <a:t>Fact: </a:t>
            </a:r>
            <a:r>
              <a:rPr lang="en-US" dirty="0" smtClean="0"/>
              <a:t>Some surnames persisted over centuries and across geographic boundaries. Bach(a)</a:t>
            </a:r>
            <a:r>
              <a:rPr lang="en-US" dirty="0" err="1" smtClean="0"/>
              <a:t>rachs</a:t>
            </a:r>
            <a:r>
              <a:rPr lang="en-US" dirty="0" smtClean="0"/>
              <a:t> who lived in: Belarus (1600s), Lithuania/Poland (1700s), Southern Bavaria (1600s), France (1700s), and </a:t>
            </a:r>
            <a:r>
              <a:rPr lang="en-US" dirty="0" err="1" smtClean="0"/>
              <a:t>Hesse</a:t>
            </a:r>
            <a:r>
              <a:rPr lang="en-US" dirty="0" smtClean="0"/>
              <a:t>-Darmstadt (1700s) share a common genetic ancestor.</a:t>
            </a:r>
          </a:p>
          <a:p>
            <a:endParaRPr lang="en-US" dirty="0"/>
          </a:p>
        </p:txBody>
      </p:sp>
    </p:spTree>
    <p:extLst>
      <p:ext uri="{BB962C8B-B14F-4D97-AF65-F5344CB8AC3E}">
        <p14:creationId xmlns:p14="http://schemas.microsoft.com/office/powerpoint/2010/main" val="127480667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CustomShape 1"/>
          <p:cNvSpPr/>
          <p:nvPr/>
        </p:nvSpPr>
        <p:spPr>
          <a:xfrm>
            <a:off x="414720" y="1078385"/>
            <a:ext cx="1800724" cy="3535948"/>
          </a:xfrm>
          <a:prstGeom prst="rect">
            <a:avLst/>
          </a:prstGeom>
        </p:spPr>
        <p:txBody>
          <a:bodyPr wrap="none" lIns="81639" tIns="40820" rIns="81639" bIns="40820"/>
          <a:lstStyle/>
          <a:p>
            <a:endParaRPr dirty="0"/>
          </a:p>
        </p:txBody>
      </p:sp>
      <p:pic>
        <p:nvPicPr>
          <p:cNvPr id="2" name="Picture 1" descr="BachOnlyOutCleaner.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2905" y="510823"/>
            <a:ext cx="6568659" cy="6135829"/>
          </a:xfrm>
          <a:prstGeom prst="rect">
            <a:avLst/>
          </a:prstGeom>
        </p:spPr>
      </p:pic>
      <p:sp>
        <p:nvSpPr>
          <p:cNvPr id="3" name="Rectangle 2"/>
          <p:cNvSpPr/>
          <p:nvPr/>
        </p:nvSpPr>
        <p:spPr>
          <a:xfrm>
            <a:off x="598164" y="4614333"/>
            <a:ext cx="2921000" cy="2031325"/>
          </a:xfrm>
          <a:prstGeom prst="rect">
            <a:avLst/>
          </a:prstGeom>
        </p:spPr>
        <p:txBody>
          <a:bodyPr wrap="square">
            <a:spAutoFit/>
          </a:bodyPr>
          <a:lstStyle/>
          <a:p>
            <a:r>
              <a:rPr lang="en-US" dirty="0"/>
              <a:t>Estimated Relationships</a:t>
            </a:r>
          </a:p>
          <a:p>
            <a:r>
              <a:rPr lang="en-US" dirty="0"/>
              <a:t>Among Bacharach Project</a:t>
            </a:r>
          </a:p>
          <a:p>
            <a:r>
              <a:rPr lang="en-US" dirty="0" smtClean="0"/>
              <a:t>Participants who have </a:t>
            </a:r>
            <a:r>
              <a:rPr lang="en-US" smtClean="0"/>
              <a:t>the surname. </a:t>
            </a:r>
            <a:r>
              <a:rPr lang="en-US" dirty="0"/>
              <a:t>Geography Not</a:t>
            </a:r>
          </a:p>
          <a:p>
            <a:r>
              <a:rPr lang="en-US" dirty="0"/>
              <a:t>Necessarily a Predictor of</a:t>
            </a:r>
          </a:p>
          <a:p>
            <a:r>
              <a:rPr lang="en-US" dirty="0"/>
              <a:t>Genetic </a:t>
            </a:r>
            <a:r>
              <a:rPr lang="en-US" dirty="0" smtClean="0"/>
              <a:t>Relationships, although there are clusters.</a:t>
            </a:r>
            <a:endParaRPr lang="en-US" dirty="0"/>
          </a:p>
        </p:txBody>
      </p:sp>
    </p:spTree>
    <p:extLst>
      <p:ext uri="{BB962C8B-B14F-4D97-AF65-F5344CB8AC3E}">
        <p14:creationId xmlns:p14="http://schemas.microsoft.com/office/powerpoint/2010/main" val="4810476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4" name="Content Placeholder 3"/>
          <p:cNvSpPr>
            <a:spLocks noGrp="1"/>
          </p:cNvSpPr>
          <p:nvPr>
            <p:ph idx="1"/>
          </p:nvPr>
        </p:nvSpPr>
        <p:spPr/>
        <p:txBody>
          <a:bodyPr/>
          <a:lstStyle/>
          <a:p>
            <a:pPr marL="0" indent="0">
              <a:buNone/>
            </a:pPr>
            <a:r>
              <a:rPr lang="en-US" dirty="0" smtClean="0"/>
              <a:t>We may never be able to document all the intervening generations, but a DNA match to a documented descendant of an early tree will create a “bridge” to a deeper pedigree. </a:t>
            </a:r>
          </a:p>
          <a:p>
            <a:pPr marL="0" indent="0">
              <a:buNone/>
            </a:pPr>
            <a:endParaRPr lang="en-US" dirty="0"/>
          </a:p>
          <a:p>
            <a:pPr marL="0" indent="0">
              <a:buNone/>
            </a:pPr>
            <a:r>
              <a:rPr lang="en-US" dirty="0" smtClean="0"/>
              <a:t>The Frankfurt and Bacharach projects link all the WIRTH project participants to these older documented families.</a:t>
            </a:r>
          </a:p>
          <a:p>
            <a:endParaRPr lang="en-US" dirty="0"/>
          </a:p>
        </p:txBody>
      </p:sp>
    </p:spTree>
    <p:extLst>
      <p:ext uri="{BB962C8B-B14F-4D97-AF65-F5344CB8AC3E}">
        <p14:creationId xmlns:p14="http://schemas.microsoft.com/office/powerpoint/2010/main" val="31333894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What’s next?</a:t>
            </a:r>
            <a:endParaRPr lang="en-US" dirty="0"/>
          </a:p>
        </p:txBody>
      </p:sp>
      <p:sp>
        <p:nvSpPr>
          <p:cNvPr id="5" name="Text Placeholder 4"/>
          <p:cNvSpPr>
            <a:spLocks noGrp="1"/>
          </p:cNvSpPr>
          <p:nvPr>
            <p:ph type="body" idx="1"/>
          </p:nvPr>
        </p:nvSpPr>
        <p:spPr/>
        <p:txBody>
          <a:bodyPr/>
          <a:lstStyle/>
          <a:p>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What’s Next?</a:t>
            </a:r>
            <a:endParaRPr lang="en-US" dirty="0"/>
          </a:p>
        </p:txBody>
      </p:sp>
      <p:sp>
        <p:nvSpPr>
          <p:cNvPr id="6" name="Content Placeholder 5"/>
          <p:cNvSpPr>
            <a:spLocks noGrp="1"/>
          </p:cNvSpPr>
          <p:nvPr>
            <p:ph idx="1"/>
          </p:nvPr>
        </p:nvSpPr>
        <p:spPr>
          <a:noFill/>
        </p:spPr>
        <p:txBody>
          <a:bodyPr>
            <a:normAutofit fontScale="85000" lnSpcReduction="20000"/>
          </a:bodyPr>
          <a:lstStyle/>
          <a:p>
            <a:r>
              <a:rPr lang="en-US" dirty="0" smtClean="0"/>
              <a:t>Herb’s dream will live on!</a:t>
            </a:r>
          </a:p>
          <a:p>
            <a:endParaRPr lang="en-US" dirty="0" smtClean="0"/>
          </a:p>
          <a:p>
            <a:r>
              <a:rPr lang="en-US" dirty="0" smtClean="0"/>
              <a:t>Richard </a:t>
            </a:r>
            <a:r>
              <a:rPr lang="en-US" dirty="0" err="1" smtClean="0"/>
              <a:t>Gussow</a:t>
            </a:r>
            <a:r>
              <a:rPr lang="en-US" dirty="0" smtClean="0"/>
              <a:t> now leading the WIRTH project with Judy Simon &amp; Saul </a:t>
            </a:r>
            <a:r>
              <a:rPr lang="en-US" dirty="0" err="1" smtClean="0"/>
              <a:t>Issroff</a:t>
            </a:r>
            <a:r>
              <a:rPr lang="en-US" dirty="0" smtClean="0"/>
              <a:t> as co-</a:t>
            </a:r>
            <a:r>
              <a:rPr lang="en-US" dirty="0" err="1" smtClean="0"/>
              <a:t>admins</a:t>
            </a:r>
            <a:r>
              <a:rPr lang="en-US" dirty="0" smtClean="0"/>
              <a:t>.  Elise Friedman, Rachel </a:t>
            </a:r>
            <a:r>
              <a:rPr lang="en-US" dirty="0" err="1" smtClean="0"/>
              <a:t>Unkefer</a:t>
            </a:r>
            <a:r>
              <a:rPr lang="en-US" dirty="0" smtClean="0"/>
              <a:t> and Janet </a:t>
            </a:r>
            <a:r>
              <a:rPr lang="en-US" dirty="0" err="1" smtClean="0"/>
              <a:t>Akaha</a:t>
            </a:r>
            <a:r>
              <a:rPr lang="en-US" dirty="0" smtClean="0"/>
              <a:t> will continue working closely with the project.</a:t>
            </a:r>
          </a:p>
          <a:p>
            <a:endParaRPr lang="en-US" dirty="0" smtClean="0"/>
          </a:p>
          <a:p>
            <a:r>
              <a:rPr lang="en-US" dirty="0" smtClean="0"/>
              <a:t>Continue inviting new matches to existing WIRTH members to join the project.</a:t>
            </a:r>
          </a:p>
          <a:p>
            <a:endParaRPr lang="en-US" dirty="0" smtClean="0"/>
          </a:p>
          <a:p>
            <a:r>
              <a:rPr lang="en-US" dirty="0" smtClean="0"/>
              <a:t>Further DNA testing of existing and prospective WIRTH members.</a:t>
            </a:r>
          </a:p>
          <a:p>
            <a:endParaRPr lang="en-US" dirty="0" smtClean="0"/>
          </a:p>
          <a:p>
            <a:r>
              <a:rPr lang="en-US" dirty="0" smtClean="0"/>
              <a:t>Continue refining TMRCA estimate as new WIRTH members are discovered.</a:t>
            </a:r>
          </a:p>
          <a:p>
            <a:endParaRPr lang="en-US" dirty="0" smtClean="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What’s Next?</a:t>
            </a:r>
            <a:endParaRPr lang="en-US" dirty="0"/>
          </a:p>
        </p:txBody>
      </p:sp>
      <p:sp>
        <p:nvSpPr>
          <p:cNvPr id="6" name="Content Placeholder 5"/>
          <p:cNvSpPr>
            <a:spLocks noGrp="1"/>
          </p:cNvSpPr>
          <p:nvPr>
            <p:ph idx="1"/>
          </p:nvPr>
        </p:nvSpPr>
        <p:spPr/>
        <p:txBody>
          <a:bodyPr>
            <a:normAutofit/>
          </a:bodyPr>
          <a:lstStyle/>
          <a:p>
            <a:r>
              <a:rPr lang="en-US" dirty="0" smtClean="0"/>
              <a:t>Recruit more DNA testers from well-documented families such as WEIL, TREVES, BACHARACH, WERTHEIMER, SICHEL, RINDSKOPF &amp; ROTHSCHILD.</a:t>
            </a:r>
          </a:p>
          <a:p>
            <a:pPr lvl="1"/>
            <a:r>
              <a:rPr lang="en-US" dirty="0" smtClean="0"/>
              <a:t>If you have a male relative or even a friend with these names, please ask them to participate!</a:t>
            </a:r>
          </a:p>
          <a:p>
            <a:pPr lvl="1"/>
            <a:r>
              <a:rPr lang="en-US" dirty="0" smtClean="0"/>
              <a:t>Please send us your family trees with these names.</a:t>
            </a:r>
          </a:p>
          <a:p>
            <a:pPr lvl="1"/>
            <a:endParaRPr lang="en-US" dirty="0" smtClean="0"/>
          </a:p>
          <a:p>
            <a:pPr algn="ctr">
              <a:buNone/>
            </a:pPr>
            <a:r>
              <a:rPr lang="en-US" dirty="0" smtClean="0">
                <a:hlinkClick r:id="rId2"/>
              </a:rPr>
              <a:t>www.BacharachDNA.com</a:t>
            </a:r>
            <a:endParaRPr lang="en-US" dirty="0" smtClean="0"/>
          </a:p>
          <a:p>
            <a:pPr algn="ctr">
              <a:buNone/>
            </a:pPr>
            <a:r>
              <a:rPr lang="en-US" dirty="0" smtClean="0">
                <a:hlinkClick r:id="rId3"/>
              </a:rPr>
              <a:t>www.JewsofFrankfurt.com</a:t>
            </a:r>
            <a:endParaRPr lang="en-US" dirty="0" smtClean="0"/>
          </a:p>
          <a:p>
            <a:pPr algn="ctr">
              <a:buNone/>
            </a:pPr>
            <a:endParaRPr lang="en-US" dirty="0"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Herb-Huebscher.jpg"/>
          <p:cNvPicPr>
            <a:picLocks noGrp="1" noChangeAspect="1"/>
          </p:cNvPicPr>
          <p:nvPr>
            <p:ph idx="1"/>
          </p:nvPr>
        </p:nvPicPr>
        <p:blipFill>
          <a:blip r:embed="rId2" cstate="print"/>
          <a:stretch>
            <a:fillRect/>
          </a:stretch>
        </p:blipFill>
        <p:spPr>
          <a:xfrm>
            <a:off x="5181600" y="1600200"/>
            <a:ext cx="3563738" cy="5029200"/>
          </a:xfrm>
          <a:prstGeom prst="rect">
            <a:avLst/>
          </a:prstGeom>
          <a:noFill/>
          <a:ln>
            <a:noFill/>
          </a:ln>
        </p:spPr>
      </p:pic>
      <p:sp>
        <p:nvSpPr>
          <p:cNvPr id="4" name="Text Placeholder 3"/>
          <p:cNvSpPr>
            <a:spLocks noGrp="1"/>
          </p:cNvSpPr>
          <p:nvPr>
            <p:ph type="body" sz="half" idx="2"/>
          </p:nvPr>
        </p:nvSpPr>
        <p:spPr>
          <a:xfrm>
            <a:off x="381000" y="1600200"/>
            <a:ext cx="4572000" cy="5029200"/>
          </a:xfrm>
        </p:spPr>
        <p:txBody>
          <a:bodyPr>
            <a:normAutofit/>
          </a:bodyPr>
          <a:lstStyle/>
          <a:p>
            <a:endParaRPr lang="en-US" sz="1600" dirty="0" smtClean="0"/>
          </a:p>
          <a:p>
            <a:r>
              <a:rPr lang="en-US" sz="1600" dirty="0" smtClean="0"/>
              <a:t>We have created a fund in Herb’s memory to help support the continuation of the WIRTH project.  Funds will be used for:</a:t>
            </a:r>
          </a:p>
          <a:p>
            <a:endParaRPr lang="en-US" sz="1600" dirty="0" smtClean="0"/>
          </a:p>
          <a:p>
            <a:pPr indent="-274320">
              <a:buFont typeface="Arial" pitchFamily="34" charset="0"/>
              <a:buChar char="•"/>
            </a:pPr>
            <a:r>
              <a:rPr lang="en-US" sz="1600" dirty="0" smtClean="0"/>
              <a:t>DNA testing of select individuals</a:t>
            </a:r>
          </a:p>
          <a:p>
            <a:pPr indent="-274320">
              <a:buFont typeface="Arial" pitchFamily="34" charset="0"/>
              <a:buChar char="•"/>
            </a:pPr>
            <a:r>
              <a:rPr lang="en-US" sz="1600" dirty="0" smtClean="0"/>
              <a:t>Further document research</a:t>
            </a:r>
          </a:p>
          <a:p>
            <a:endParaRPr lang="en-US" sz="1600" dirty="0" smtClean="0"/>
          </a:p>
          <a:p>
            <a:r>
              <a:rPr lang="en-US" sz="1600" dirty="0" smtClean="0"/>
              <a:t>If you are interested in contributing to the fund, you may do so by U.S. check made out to:</a:t>
            </a:r>
          </a:p>
          <a:p>
            <a:endParaRPr lang="en-US" sz="1600" dirty="0" smtClean="0"/>
          </a:p>
          <a:p>
            <a:r>
              <a:rPr lang="en-US" sz="1600" dirty="0" smtClean="0"/>
              <a:t>"Herbert </a:t>
            </a:r>
            <a:r>
              <a:rPr lang="en-US" sz="1600" dirty="0" err="1" smtClean="0"/>
              <a:t>Huebscher</a:t>
            </a:r>
            <a:r>
              <a:rPr lang="en-US" sz="1600" dirty="0" smtClean="0"/>
              <a:t> WIRTH Research Project”</a:t>
            </a:r>
          </a:p>
          <a:p>
            <a:endParaRPr lang="en-US" sz="1600" dirty="0" smtClean="0"/>
          </a:p>
          <a:p>
            <a:r>
              <a:rPr lang="en-US" sz="1600" dirty="0" smtClean="0"/>
              <a:t>In Boston: </a:t>
            </a:r>
          </a:p>
          <a:p>
            <a:pPr lvl="1"/>
            <a:r>
              <a:rPr lang="en-US" sz="1400" dirty="0" smtClean="0"/>
              <a:t>Provide to Richard, Saul, Elise, Rachel or Janet</a:t>
            </a:r>
          </a:p>
          <a:p>
            <a:endParaRPr lang="en-US" sz="1600" dirty="0" smtClean="0"/>
          </a:p>
          <a:p>
            <a:r>
              <a:rPr lang="en-US" sz="1600" dirty="0" smtClean="0"/>
              <a:t>At Home: </a:t>
            </a:r>
          </a:p>
          <a:p>
            <a:pPr lvl="1"/>
            <a:r>
              <a:rPr lang="en-US" sz="1400" dirty="0" smtClean="0"/>
              <a:t>Email Judy Simon for her postal address: heyjude0701@gmail.com</a:t>
            </a:r>
          </a:p>
        </p:txBody>
      </p:sp>
      <p:sp>
        <p:nvSpPr>
          <p:cNvPr id="6" name="Title 4"/>
          <p:cNvSpPr txBox="1">
            <a:spLocks/>
          </p:cNvSpPr>
          <p:nvPr/>
        </p:nvSpPr>
        <p:spPr bwMode="auto">
          <a:xfrm>
            <a:off x="0" y="0"/>
            <a:ext cx="91440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b" anchorCtr="0" compatLnSpc="1">
            <a:prstTxWarp prst="textNoShape">
              <a:avLst/>
            </a:prstTxWarp>
          </a:bodyPr>
          <a:lstStyle/>
          <a:p>
            <a:pPr lvl="0" algn="ctr" defTabSz="915010">
              <a:defRPr/>
            </a:pPr>
            <a:r>
              <a:rPr lang="en-US" sz="3200" b="1" dirty="0" smtClean="0">
                <a:solidFill>
                  <a:srgbClr val="FF0000"/>
                </a:solidFill>
                <a:latin typeface="+mj-lt"/>
              </a:rPr>
              <a:t>Herbert </a:t>
            </a:r>
            <a:r>
              <a:rPr lang="en-US" sz="3200" b="1" dirty="0" err="1" smtClean="0">
                <a:solidFill>
                  <a:srgbClr val="FF0000"/>
                </a:solidFill>
                <a:latin typeface="+mj-lt"/>
              </a:rPr>
              <a:t>Huebscher</a:t>
            </a:r>
            <a:r>
              <a:rPr lang="en-US" sz="3200" b="1" dirty="0" smtClean="0">
                <a:solidFill>
                  <a:srgbClr val="FF0000"/>
                </a:solidFill>
                <a:latin typeface="+mj-lt"/>
              </a:rPr>
              <a:t> WIRTH Research Project </a:t>
            </a:r>
            <a:r>
              <a:rPr kumimoji="0" lang="en-US" sz="3200" b="1" i="0" u="none" strike="noStrike" kern="0" cap="none" spc="0" normalizeH="0" baseline="0" noProof="0" dirty="0" smtClean="0">
                <a:ln>
                  <a:noFill/>
                </a:ln>
                <a:solidFill>
                  <a:srgbClr val="FF0000"/>
                </a:solidFill>
                <a:effectLst/>
                <a:uLnTx/>
                <a:uFillTx/>
                <a:latin typeface="+mj-lt"/>
                <a:ea typeface="+mj-ea"/>
                <a:cs typeface="+mj-cs"/>
              </a:rPr>
              <a:t/>
            </a:r>
            <a:br>
              <a:rPr kumimoji="0" lang="en-US" sz="3200" b="1" i="0" u="none" strike="noStrike" kern="0" cap="none" spc="0" normalizeH="0" baseline="0" noProof="0" dirty="0" smtClean="0">
                <a:ln>
                  <a:noFill/>
                </a:ln>
                <a:solidFill>
                  <a:srgbClr val="FF0000"/>
                </a:solidFill>
                <a:effectLst/>
                <a:uLnTx/>
                <a:uFillTx/>
                <a:latin typeface="+mj-lt"/>
                <a:ea typeface="+mj-ea"/>
                <a:cs typeface="+mj-cs"/>
              </a:rPr>
            </a:br>
            <a:r>
              <a:rPr kumimoji="0" lang="en-US" sz="3200" b="1" i="0" u="none" strike="noStrike" kern="0" cap="none" spc="0" normalizeH="0" baseline="0" noProof="0" dirty="0" smtClean="0">
                <a:ln>
                  <a:noFill/>
                </a:ln>
                <a:solidFill>
                  <a:srgbClr val="FF0000"/>
                </a:solidFill>
                <a:effectLst/>
                <a:uLnTx/>
                <a:uFillTx/>
                <a:latin typeface="+mj-lt"/>
                <a:ea typeface="+mj-ea"/>
                <a:cs typeface="+mj-cs"/>
              </a:rPr>
              <a:t>Memorial Fund</a:t>
            </a:r>
            <a:endParaRPr kumimoji="0" lang="en-US" sz="3200" b="1" i="0" u="none" strike="noStrike" kern="0" cap="none" spc="0" normalizeH="0" baseline="0" noProof="0" dirty="0">
              <a:ln>
                <a:noFill/>
              </a:ln>
              <a:solidFill>
                <a:srgbClr val="FF0000"/>
              </a:solidFill>
              <a:effectLst/>
              <a:uLnTx/>
              <a:uFillTx/>
              <a:latin typeface="+mj-lt"/>
              <a:ea typeface="+mj-ea"/>
              <a:cs typeface="+mj-cs"/>
            </a:endParaRPr>
          </a:p>
        </p:txBody>
      </p:sp>
    </p:spTree>
    <p:extLst>
      <p:ext uri="{BB962C8B-B14F-4D97-AF65-F5344CB8AC3E}">
        <p14:creationId xmlns:p14="http://schemas.microsoft.com/office/powerpoint/2010/main" val="23681657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smtClean="0"/>
              <a:t>A Genealogical Puzzle</a:t>
            </a:r>
            <a:endParaRPr lang="en-US" dirty="0" smtClean="0"/>
          </a:p>
        </p:txBody>
      </p:sp>
      <p:sp>
        <p:nvSpPr>
          <p:cNvPr id="6147" name="Rectangle 3"/>
          <p:cNvSpPr>
            <a:spLocks noGrp="1" noChangeArrowheads="1"/>
          </p:cNvSpPr>
          <p:nvPr>
            <p:ph idx="1"/>
          </p:nvPr>
        </p:nvSpPr>
        <p:spPr/>
        <p:txBody>
          <a:bodyPr/>
          <a:lstStyle/>
          <a:p>
            <a:r>
              <a:rPr lang="en-US" dirty="0" smtClean="0"/>
              <a:t>The WIRTH Group has:</a:t>
            </a:r>
          </a:p>
          <a:p>
            <a:pPr lvl="1"/>
            <a:r>
              <a:rPr lang="en-US" dirty="0" smtClean="0"/>
              <a:t>Different surnames</a:t>
            </a:r>
          </a:p>
          <a:p>
            <a:pPr lvl="2"/>
            <a:r>
              <a:rPr lang="en-US" dirty="0" smtClean="0"/>
              <a:t>Explanation:  Most Ashkenazi surnames not assigned until about 200 years ago</a:t>
            </a:r>
          </a:p>
          <a:p>
            <a:pPr lvl="1"/>
            <a:r>
              <a:rPr lang="en-US" dirty="0" smtClean="0"/>
              <a:t>Different geographical origins (but nearly all in Eastern Europe)</a:t>
            </a:r>
          </a:p>
          <a:p>
            <a:pPr lvl="1"/>
            <a:r>
              <a:rPr lang="en-US" dirty="0" smtClean="0"/>
              <a:t>No previously known relationships between the families</a:t>
            </a:r>
          </a:p>
          <a:p>
            <a:pPr lvl="1"/>
            <a:r>
              <a:rPr lang="en-US" dirty="0" smtClean="0"/>
              <a:t>Nearly all Ashkenazi Jewish, but a few are not</a:t>
            </a:r>
          </a:p>
          <a:p>
            <a:pPr lvl="2"/>
            <a:r>
              <a:rPr lang="en-US" dirty="0" smtClean="0"/>
              <a:t>Most non-Jewish WIRTHs were aware of Jewish ancestry</a:t>
            </a:r>
          </a:p>
          <a:p>
            <a:endParaRPr lang="en-US" dirty="0" smtClean="0"/>
          </a:p>
          <a:p>
            <a:r>
              <a:rPr lang="en-US" dirty="0" smtClean="0"/>
              <a:t>And one big surprise…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147">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147">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147">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6147">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6147">
                                            <p:txEl>
                                              <p:pRg st="6" end="6"/>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614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normAutofit fontScale="90000"/>
          </a:bodyPr>
          <a:lstStyle/>
          <a:p>
            <a:pPr eaLnBrk="1" hangingPunct="1"/>
            <a:r>
              <a:rPr lang="en-US" b="1" dirty="0" smtClean="0"/>
              <a:t>The Rosa family  </a:t>
            </a:r>
            <a:br>
              <a:rPr lang="en-US" b="1" dirty="0" smtClean="0"/>
            </a:br>
            <a:r>
              <a:rPr lang="en-US" b="1" dirty="0" err="1" smtClean="0"/>
              <a:t>Aguada</a:t>
            </a:r>
            <a:r>
              <a:rPr lang="en-US" b="1" dirty="0" smtClean="0"/>
              <a:t>, Puerto Rico</a:t>
            </a:r>
          </a:p>
        </p:txBody>
      </p:sp>
      <p:sp>
        <p:nvSpPr>
          <p:cNvPr id="29699" name="Rectangle 3"/>
          <p:cNvSpPr>
            <a:spLocks noChangeArrowheads="1"/>
          </p:cNvSpPr>
          <p:nvPr/>
        </p:nvSpPr>
        <p:spPr bwMode="auto">
          <a:xfrm>
            <a:off x="923925" y="15954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pic>
        <p:nvPicPr>
          <p:cNvPr id="48132" name="Picture 4"/>
          <p:cNvPicPr>
            <a:picLocks noChangeAspect="1" noChangeArrowheads="1"/>
          </p:cNvPicPr>
          <p:nvPr/>
        </p:nvPicPr>
        <p:blipFill>
          <a:blip r:embed="rId3" cstate="print">
            <a:lum bright="-12000" contrast="24000"/>
            <a:extLst>
              <a:ext uri="{28A0092B-C50C-407E-A947-70E740481C1C}">
                <a14:useLocalDpi xmlns:a14="http://schemas.microsoft.com/office/drawing/2010/main" val="0"/>
              </a:ext>
            </a:extLst>
          </a:blip>
          <a:srcRect l="13841" t="17874" r="3114" b="26584"/>
          <a:stretch>
            <a:fillRect/>
          </a:stretch>
        </p:blipFill>
        <p:spPr bwMode="auto">
          <a:xfrm>
            <a:off x="304800" y="1752600"/>
            <a:ext cx="8534400" cy="42894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8133" name="Text Box 5"/>
          <p:cNvSpPr txBox="1">
            <a:spLocks noChangeArrowheads="1"/>
          </p:cNvSpPr>
          <p:nvPr/>
        </p:nvSpPr>
        <p:spPr bwMode="auto">
          <a:xfrm>
            <a:off x="304800" y="3048000"/>
            <a:ext cx="16843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s-ES" sz="1600" b="1"/>
              <a:t>Santo Domingo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5778"/>
                                        </p:tgtEl>
                                        <p:attrNameLst>
                                          <p:attrName>style.visibility</p:attrName>
                                        </p:attrNameLst>
                                      </p:cBhvr>
                                      <p:to>
                                        <p:strVal val="visible"/>
                                      </p:to>
                                    </p:set>
                                  </p:childTnLst>
                                </p:cTn>
                              </p:par>
                              <p:par>
                                <p:cTn id="7" presetID="10" presetClass="entr" presetSubtype="0" fill="hold" grpId="1" nodeType="withEffect">
                                  <p:stCondLst>
                                    <p:cond delay="0"/>
                                  </p:stCondLst>
                                  <p:childTnLst>
                                    <p:set>
                                      <p:cBhvr>
                                        <p:cTn id="8" dur="1" fill="hold">
                                          <p:stCondLst>
                                            <p:cond delay="0"/>
                                          </p:stCondLst>
                                        </p:cTn>
                                        <p:tgtEl>
                                          <p:spTgt spid="75778"/>
                                        </p:tgtEl>
                                        <p:attrNameLst>
                                          <p:attrName>style.visibility</p:attrName>
                                        </p:attrNameLst>
                                      </p:cBhvr>
                                      <p:to>
                                        <p:strVal val="visible"/>
                                      </p:to>
                                    </p:set>
                                    <p:animEffect transition="in" filter="fade">
                                      <p:cBhvr>
                                        <p:cTn id="9" dur="2000"/>
                                        <p:tgtEl>
                                          <p:spTgt spid="75778"/>
                                        </p:tgtEl>
                                      </p:cBhvr>
                                    </p:animEffect>
                                  </p:childTnLst>
                                </p:cTn>
                              </p:par>
                              <p:par>
                                <p:cTn id="10" presetID="10" presetClass="entr" presetSubtype="0" fill="hold" nodeType="withEffect">
                                  <p:stCondLst>
                                    <p:cond delay="0"/>
                                  </p:stCondLst>
                                  <p:childTnLst>
                                    <p:set>
                                      <p:cBhvr>
                                        <p:cTn id="11" dur="1" fill="hold">
                                          <p:stCondLst>
                                            <p:cond delay="0"/>
                                          </p:stCondLst>
                                        </p:cTn>
                                        <p:tgtEl>
                                          <p:spTgt spid="48132"/>
                                        </p:tgtEl>
                                        <p:attrNameLst>
                                          <p:attrName>style.visibility</p:attrName>
                                        </p:attrNameLst>
                                      </p:cBhvr>
                                      <p:to>
                                        <p:strVal val="visible"/>
                                      </p:to>
                                    </p:set>
                                    <p:animEffect transition="in" filter="fade">
                                      <p:cBhvr>
                                        <p:cTn id="12" dur="1000"/>
                                        <p:tgtEl>
                                          <p:spTgt spid="4813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8133"/>
                                        </p:tgtEl>
                                        <p:attrNameLst>
                                          <p:attrName>style.visibility</p:attrName>
                                        </p:attrNameLst>
                                      </p:cBhvr>
                                      <p:to>
                                        <p:strVal val="visible"/>
                                      </p:to>
                                    </p:set>
                                    <p:animEffect transition="in" filter="fade">
                                      <p:cBhvr>
                                        <p:cTn id="15" dur="1000"/>
                                        <p:tgtEl>
                                          <p:spTgt spid="48133"/>
                                        </p:tgtEl>
                                      </p:cBhvr>
                                    </p:animEffect>
                                  </p:childTnLst>
                                </p:cTn>
                              </p:par>
                              <p:par>
                                <p:cTn id="16" presetID="10" presetClass="entr" presetSubtype="0" fill="hold" grpId="2" nodeType="withEffect">
                                  <p:stCondLst>
                                    <p:cond delay="0"/>
                                  </p:stCondLst>
                                  <p:childTnLst>
                                    <p:set>
                                      <p:cBhvr>
                                        <p:cTn id="17" dur="1" fill="hold">
                                          <p:stCondLst>
                                            <p:cond delay="0"/>
                                          </p:stCondLst>
                                        </p:cTn>
                                        <p:tgtEl>
                                          <p:spTgt spid="75778"/>
                                        </p:tgtEl>
                                        <p:attrNameLst>
                                          <p:attrName>style.visibility</p:attrName>
                                        </p:attrNameLst>
                                      </p:cBhvr>
                                      <p:to>
                                        <p:strVal val="visible"/>
                                      </p:to>
                                    </p:set>
                                    <p:animEffect transition="in" filter="fade">
                                      <p:cBhvr>
                                        <p:cTn id="18" dur="1000"/>
                                        <p:tgtEl>
                                          <p:spTgt spid="75778"/>
                                        </p:tgtEl>
                                      </p:cBhvr>
                                    </p:animEffect>
                                  </p:childTnLst>
                                </p:cTn>
                              </p:par>
                              <p:par>
                                <p:cTn id="19" presetID="10" presetClass="entr" presetSubtype="0" fill="hold" nodeType="withEffect">
                                  <p:stCondLst>
                                    <p:cond delay="0"/>
                                  </p:stCondLst>
                                  <p:childTnLst>
                                    <p:set>
                                      <p:cBhvr>
                                        <p:cTn id="20" dur="1" fill="hold">
                                          <p:stCondLst>
                                            <p:cond delay="0"/>
                                          </p:stCondLst>
                                        </p:cTn>
                                        <p:tgtEl>
                                          <p:spTgt spid="48132"/>
                                        </p:tgtEl>
                                        <p:attrNameLst>
                                          <p:attrName>style.visibility</p:attrName>
                                        </p:attrNameLst>
                                      </p:cBhvr>
                                      <p:to>
                                        <p:strVal val="visible"/>
                                      </p:to>
                                    </p:set>
                                    <p:animEffect transition="in" filter="fade">
                                      <p:cBhvr>
                                        <p:cTn id="21" dur="1000"/>
                                        <p:tgtEl>
                                          <p:spTgt spid="48132"/>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48133"/>
                                        </p:tgtEl>
                                        <p:attrNameLst>
                                          <p:attrName>style.visibility</p:attrName>
                                        </p:attrNameLst>
                                      </p:cBhvr>
                                      <p:to>
                                        <p:strVal val="visible"/>
                                      </p:to>
                                    </p:set>
                                    <p:animEffect transition="in" filter="fade">
                                      <p:cBhvr>
                                        <p:cTn id="24" dur="1000"/>
                                        <p:tgtEl>
                                          <p:spTgt spid="48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8" grpId="0" autoUpdateAnimBg="0"/>
      <p:bldP spid="75778" grpId="1"/>
      <p:bldP spid="75778" grpId="2"/>
      <p:bldP spid="48133" grpId="0"/>
      <p:bldP spid="4813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normAutofit fontScale="90000"/>
          </a:bodyPr>
          <a:lstStyle/>
          <a:p>
            <a:pPr>
              <a:lnSpc>
                <a:spcPct val="90000"/>
              </a:lnSpc>
            </a:pPr>
            <a:r>
              <a:rPr lang="en-US" sz="4000" b="1" dirty="0"/>
              <a:t>How does </a:t>
            </a:r>
            <a:r>
              <a:rPr lang="en-US" sz="4000" b="1" dirty="0" smtClean="0"/>
              <a:t>a Puerto Rican family </a:t>
            </a:r>
            <a:r>
              <a:rPr lang="en-US" sz="4000" b="1" dirty="0"/>
              <a:t>fit </a:t>
            </a:r>
            <a:r>
              <a:rPr lang="en-US" sz="4000" b="1" dirty="0" smtClean="0"/>
              <a:t>into a group of Ashkenazi Jews?</a:t>
            </a:r>
            <a:endParaRPr lang="en-US" sz="4000" b="1" dirty="0"/>
          </a:p>
        </p:txBody>
      </p:sp>
      <p:sp>
        <p:nvSpPr>
          <p:cNvPr id="183299" name="Rectangle 3"/>
          <p:cNvSpPr>
            <a:spLocks noGrp="1" noChangeArrowheads="1"/>
          </p:cNvSpPr>
          <p:nvPr>
            <p:ph idx="1"/>
          </p:nvPr>
        </p:nvSpPr>
        <p:spPr/>
        <p:txBody>
          <a:bodyPr>
            <a:normAutofit fontScale="92500"/>
          </a:bodyPr>
          <a:lstStyle/>
          <a:p>
            <a:pPr eaLnBrk="1" hangingPunct="1">
              <a:lnSpc>
                <a:spcPct val="90000"/>
              </a:lnSpc>
            </a:pPr>
            <a:r>
              <a:rPr lang="en-US" sz="2800" dirty="0" smtClean="0"/>
              <a:t>Rosa family’s earliest known origin: births recorded in 1820-1830 in </a:t>
            </a:r>
            <a:r>
              <a:rPr lang="en-US" sz="2800" dirty="0" err="1" smtClean="0"/>
              <a:t>Aguada</a:t>
            </a:r>
            <a:r>
              <a:rPr lang="en-US" sz="2800" dirty="0" smtClean="0"/>
              <a:t>, Puerto Rico</a:t>
            </a:r>
          </a:p>
          <a:p>
            <a:pPr>
              <a:lnSpc>
                <a:spcPct val="90000"/>
              </a:lnSpc>
            </a:pPr>
            <a:endParaRPr lang="en-US" sz="2800" dirty="0" smtClean="0"/>
          </a:p>
          <a:p>
            <a:pPr>
              <a:lnSpc>
                <a:spcPct val="90000"/>
              </a:lnSpc>
            </a:pPr>
            <a:r>
              <a:rPr lang="en-US" sz="2800" dirty="0" smtClean="0"/>
              <a:t>Family </a:t>
            </a:r>
            <a:r>
              <a:rPr lang="en-US" sz="2800" dirty="0"/>
              <a:t>came to Puerto Rico from Spain</a:t>
            </a:r>
          </a:p>
          <a:p>
            <a:pPr lvl="1">
              <a:lnSpc>
                <a:spcPct val="90000"/>
              </a:lnSpc>
            </a:pPr>
            <a:r>
              <a:rPr lang="en-US" sz="2400" dirty="0" smtClean="0"/>
              <a:t>Puerto Rican immigration </a:t>
            </a:r>
            <a:r>
              <a:rPr lang="en-US" sz="2400" dirty="0"/>
              <a:t>records destroyed in a fire</a:t>
            </a:r>
          </a:p>
          <a:p>
            <a:pPr eaLnBrk="1" hangingPunct="1">
              <a:lnSpc>
                <a:spcPct val="90000"/>
              </a:lnSpc>
            </a:pPr>
            <a:endParaRPr lang="en-US" sz="2800" dirty="0" smtClean="0"/>
          </a:p>
          <a:p>
            <a:pPr eaLnBrk="1" hangingPunct="1">
              <a:lnSpc>
                <a:spcPct val="90000"/>
              </a:lnSpc>
            </a:pPr>
            <a:r>
              <a:rPr lang="en-US" sz="2800" dirty="0" smtClean="0"/>
              <a:t>Fact: Until the late 1800s, virtually no declared Jews in Puerto Rico</a:t>
            </a:r>
          </a:p>
          <a:p>
            <a:pPr eaLnBrk="1" hangingPunct="1">
              <a:lnSpc>
                <a:spcPct val="90000"/>
              </a:lnSpc>
            </a:pPr>
            <a:endParaRPr lang="en-US" sz="2800" dirty="0" smtClean="0"/>
          </a:p>
          <a:p>
            <a:pPr eaLnBrk="1" hangingPunct="1">
              <a:lnSpc>
                <a:spcPct val="90000"/>
              </a:lnSpc>
            </a:pPr>
            <a:r>
              <a:rPr lang="en-US" sz="2800" dirty="0" smtClean="0"/>
              <a:t>What is the Rosa connection to the other WIRTH members, who are mostly Ashkenazi Jews?</a:t>
            </a:r>
          </a:p>
          <a:p>
            <a:pPr eaLnBrk="1" hangingPunct="1">
              <a:lnSpc>
                <a:spcPct val="90000"/>
              </a:lnSpc>
            </a:pPr>
            <a:endParaRPr lang="en-US" sz="2800" dirty="0" smtClean="0"/>
          </a:p>
          <a:p>
            <a:pPr eaLnBrk="1" hangingPunct="1">
              <a:lnSpc>
                <a:spcPct val="90000"/>
              </a:lnSpc>
            </a:pPr>
            <a:r>
              <a:rPr lang="en-US" sz="2800" dirty="0" smtClean="0"/>
              <a:t>The answer may lie in Jewish history</a:t>
            </a:r>
          </a:p>
          <a:p>
            <a:pPr eaLnBrk="1" hangingPunct="1">
              <a:lnSpc>
                <a:spcPct val="90000"/>
              </a:lnSpc>
              <a:buFontTx/>
              <a:buNone/>
            </a:pPr>
            <a:endParaRPr lang="en-US" sz="2800" b="1"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3298"/>
                                        </p:tgtEl>
                                        <p:attrNameLst>
                                          <p:attrName>style.visibility</p:attrName>
                                        </p:attrNameLst>
                                      </p:cBhvr>
                                      <p:to>
                                        <p:strVal val="visible"/>
                                      </p:to>
                                    </p:set>
                                    <p:animEffect transition="in" filter="fade">
                                      <p:cBhvr>
                                        <p:cTn id="7" dur="1000"/>
                                        <p:tgtEl>
                                          <p:spTgt spid="18329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83299">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83299">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83299">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83299">
                                            <p:txEl>
                                              <p:pRg st="5" end="5"/>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83299">
                                            <p:txEl>
                                              <p:pRg st="7" end="7"/>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8329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29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Expulsion from Spain &amp; Portugal</a:t>
            </a:r>
            <a:endParaRPr lang="en-US" b="1" dirty="0"/>
          </a:p>
        </p:txBody>
      </p:sp>
      <p:sp>
        <p:nvSpPr>
          <p:cNvPr id="3" name="Content Placeholder 2"/>
          <p:cNvSpPr>
            <a:spLocks noGrp="1"/>
          </p:cNvSpPr>
          <p:nvPr>
            <p:ph idx="1"/>
          </p:nvPr>
        </p:nvSpPr>
        <p:spPr/>
        <p:txBody>
          <a:bodyPr/>
          <a:lstStyle/>
          <a:p>
            <a:r>
              <a:rPr lang="en-US" dirty="0" smtClean="0"/>
              <a:t>Jews expelled from Spain in 1492</a:t>
            </a:r>
          </a:p>
          <a:p>
            <a:r>
              <a:rPr lang="en-US" dirty="0" smtClean="0"/>
              <a:t>Jews expelled from Portugal in 1497</a:t>
            </a:r>
          </a:p>
          <a:p>
            <a:r>
              <a:rPr lang="en-US" dirty="0" smtClean="0"/>
              <a:t>Where did they go?</a:t>
            </a:r>
          </a:p>
          <a:p>
            <a:endParaRPr lang="en-US" dirty="0"/>
          </a:p>
        </p:txBody>
      </p:sp>
      <p:pic>
        <p:nvPicPr>
          <p:cNvPr id="4" name="Picture 2" descr="Sephardic_Jews_Migration_Map.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905000" y="2895600"/>
            <a:ext cx="5181599" cy="3573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5246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Where are their descendants today?</a:t>
            </a:r>
            <a:endParaRPr lang="en-US" dirty="0"/>
          </a:p>
        </p:txBody>
      </p:sp>
      <p:sp>
        <p:nvSpPr>
          <p:cNvPr id="3" name="Content Placeholder 2"/>
          <p:cNvSpPr>
            <a:spLocks noGrp="1"/>
          </p:cNvSpPr>
          <p:nvPr>
            <p:ph idx="1"/>
          </p:nvPr>
        </p:nvSpPr>
        <p:spPr>
          <a:xfrm>
            <a:off x="1219200" y="1447800"/>
            <a:ext cx="7696199" cy="4800600"/>
          </a:xfrm>
        </p:spPr>
        <p:txBody>
          <a:bodyPr>
            <a:normAutofit fontScale="70000" lnSpcReduction="20000"/>
          </a:bodyPr>
          <a:lstStyle/>
          <a:p>
            <a:r>
              <a:rPr lang="en-US" dirty="0" smtClean="0"/>
              <a:t>Some never left</a:t>
            </a:r>
          </a:p>
          <a:p>
            <a:pPr lvl="1"/>
            <a:r>
              <a:rPr lang="en-US" dirty="0" smtClean="0"/>
              <a:t>DNA study:  About 20% of current population of Iberian peninsula are descendants of Sephardim (*)</a:t>
            </a:r>
          </a:p>
          <a:p>
            <a:pPr lvl="1"/>
            <a:r>
              <a:rPr lang="en-US" dirty="0" smtClean="0"/>
              <a:t>About 20,000 </a:t>
            </a:r>
            <a:r>
              <a:rPr lang="en-US" dirty="0" err="1" smtClean="0"/>
              <a:t>Conversos</a:t>
            </a:r>
            <a:r>
              <a:rPr lang="en-US" dirty="0" smtClean="0"/>
              <a:t> in Mallorca alone (</a:t>
            </a:r>
            <a:r>
              <a:rPr lang="en-US" dirty="0" err="1" smtClean="0"/>
              <a:t>Xuetas</a:t>
            </a:r>
            <a:r>
              <a:rPr lang="en-US" dirty="0" smtClean="0"/>
              <a:t>)</a:t>
            </a:r>
          </a:p>
          <a:p>
            <a:endParaRPr lang="en-US" dirty="0" smtClean="0"/>
          </a:p>
          <a:p>
            <a:r>
              <a:rPr lang="en-US" dirty="0" smtClean="0"/>
              <a:t>Descendants in Calabria region in Southern Italy</a:t>
            </a:r>
          </a:p>
          <a:p>
            <a:endParaRPr lang="en-US" dirty="0" smtClean="0"/>
          </a:p>
          <a:p>
            <a:r>
              <a:rPr lang="en-US" dirty="0" smtClean="0"/>
              <a:t>Millions of descendants in Brazil</a:t>
            </a:r>
          </a:p>
          <a:p>
            <a:endParaRPr lang="en-US" dirty="0" smtClean="0"/>
          </a:p>
          <a:p>
            <a:r>
              <a:rPr lang="en-US" dirty="0" smtClean="0"/>
              <a:t>Several hundred Crypto Jewish families in Southwest US (particularly New Mexico)</a:t>
            </a:r>
          </a:p>
          <a:p>
            <a:pPr lvl="1"/>
            <a:r>
              <a:rPr lang="en-US" dirty="0" err="1" smtClean="0"/>
              <a:t>Albukirk</a:t>
            </a:r>
            <a:r>
              <a:rPr lang="en-US" dirty="0" smtClean="0"/>
              <a:t> = Albuquerque?</a:t>
            </a:r>
          </a:p>
          <a:p>
            <a:endParaRPr lang="en-US" dirty="0" smtClean="0"/>
          </a:p>
          <a:p>
            <a:r>
              <a:rPr lang="en-US" dirty="0" smtClean="0"/>
              <a:t>Caribbean and surrounding areas were a magnet for </a:t>
            </a:r>
            <a:r>
              <a:rPr lang="en-US" dirty="0" err="1" smtClean="0"/>
              <a:t>Conversos</a:t>
            </a:r>
            <a:endParaRPr lang="en-US" dirty="0" smtClean="0"/>
          </a:p>
          <a:p>
            <a:endParaRPr lang="en-US" dirty="0" smtClean="0"/>
          </a:p>
          <a:p>
            <a:r>
              <a:rPr lang="en-US" dirty="0" smtClean="0"/>
              <a:t>Cuba, Jamaica, Curacao, and </a:t>
            </a:r>
          </a:p>
          <a:p>
            <a:endParaRPr lang="en-US" dirty="0" smtClean="0"/>
          </a:p>
          <a:p>
            <a:r>
              <a:rPr lang="en-US" dirty="0" smtClean="0"/>
              <a:t>Puerto Rico</a:t>
            </a:r>
          </a:p>
          <a:p>
            <a:pPr lvl="1">
              <a:buNone/>
            </a:pPr>
            <a:endParaRPr lang="en-US" dirty="0" smtClean="0"/>
          </a:p>
        </p:txBody>
      </p:sp>
      <p:sp>
        <p:nvSpPr>
          <p:cNvPr id="4" name="TextBox 3"/>
          <p:cNvSpPr txBox="1"/>
          <p:nvPr/>
        </p:nvSpPr>
        <p:spPr>
          <a:xfrm>
            <a:off x="1371600" y="6324600"/>
            <a:ext cx="7239000" cy="369332"/>
          </a:xfrm>
          <a:prstGeom prst="rect">
            <a:avLst/>
          </a:prstGeom>
          <a:noFill/>
        </p:spPr>
        <p:txBody>
          <a:bodyPr wrap="square" rtlCol="0">
            <a:spAutoFit/>
          </a:bodyPr>
          <a:lstStyle/>
          <a:p>
            <a:pPr marL="0" lvl="1"/>
            <a:r>
              <a:rPr lang="en-US" sz="900" i="1" dirty="0" smtClean="0"/>
              <a:t>(*) Adams SM, Bosch E, </a:t>
            </a:r>
            <a:r>
              <a:rPr lang="en-US" sz="900" i="1" dirty="0" err="1" smtClean="0"/>
              <a:t>Balaresque</a:t>
            </a:r>
            <a:r>
              <a:rPr lang="en-US" sz="900" i="1" dirty="0" smtClean="0"/>
              <a:t> PL, et al. (December 2008). "The genetic legacy of religious diversity and intolerance: paternal lineages of Christians, Jews, and Muslims in the Iberian Peninsula". American Journal of Human Genetics</a:t>
            </a:r>
          </a:p>
        </p:txBody>
      </p:sp>
    </p:spTree>
    <p:extLst>
      <p:ext uri="{BB962C8B-B14F-4D97-AF65-F5344CB8AC3E}">
        <p14:creationId xmlns:p14="http://schemas.microsoft.com/office/powerpoint/2010/main" val="769275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S101881354">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TS101881354</Template>
  <TotalTime>3654</TotalTime>
  <Words>2418</Words>
  <Application>Microsoft Office PowerPoint</Application>
  <PresentationFormat>On-screen Show (4:3)</PresentationFormat>
  <Paragraphs>529</Paragraphs>
  <Slides>47</Slides>
  <Notes>13</Notes>
  <HiddenSlides>2</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54" baseType="lpstr">
      <vt:lpstr>Arial</vt:lpstr>
      <vt:lpstr>Lucida Calligraphy</vt:lpstr>
      <vt:lpstr>StarSymbol</vt:lpstr>
      <vt:lpstr>Times New Roman</vt:lpstr>
      <vt:lpstr>Verdana</vt:lpstr>
      <vt:lpstr>TS101881354</vt:lpstr>
      <vt:lpstr>Hoja de cálculo</vt:lpstr>
      <vt:lpstr>The “WIRTH” Project  Y-DNA and Documentary Research Collaborate to Find Ancestral Origins</vt:lpstr>
      <vt:lpstr>Dedicated to Herb Huebscher  1926-2013</vt:lpstr>
      <vt:lpstr>Agenda</vt:lpstr>
      <vt:lpstr>What is the WIRTH Group?</vt:lpstr>
      <vt:lpstr>A Genealogical Puzzle</vt:lpstr>
      <vt:lpstr>The Rosa family   Aguada, Puerto Rico</vt:lpstr>
      <vt:lpstr>How does a Puerto Rican family fit into a group of Ashkenazi Jews?</vt:lpstr>
      <vt:lpstr>Expulsion from Spain &amp; Portugal</vt:lpstr>
      <vt:lpstr>Where are their descendants today?</vt:lpstr>
      <vt:lpstr>Do WIRTHs have Sephardic origins?</vt:lpstr>
      <vt:lpstr>Are WIRTHs Levites?</vt:lpstr>
      <vt:lpstr>Why the Discrepancy?</vt:lpstr>
      <vt:lpstr>So are WIRTHs really Sephardic and/or Levite?</vt:lpstr>
      <vt:lpstr>Have we found the missing link?</vt:lpstr>
      <vt:lpstr>THE DNA connection</vt:lpstr>
      <vt:lpstr>Y-DNA: The Unbroken Paternal Line</vt:lpstr>
      <vt:lpstr>Y-DNA Markers</vt:lpstr>
      <vt:lpstr>Y-DNA Markers</vt:lpstr>
      <vt:lpstr>Herb’s 25-Marker Y-DNA Results</vt:lpstr>
      <vt:lpstr>Saul’s 25-Marker Y-DNA Results</vt:lpstr>
      <vt:lpstr>Who Is A WIRTH?</vt:lpstr>
      <vt:lpstr>Y-DNA of First 30 WIRTH Families at 67 Markers</vt:lpstr>
      <vt:lpstr>Closely Matching DNA of WIRTH Members</vt:lpstr>
      <vt:lpstr>SNP: Another Mutation</vt:lpstr>
      <vt:lpstr>New SNPs Unique to WIRTH Group</vt:lpstr>
      <vt:lpstr>Update: Who Is A WIRTH?</vt:lpstr>
      <vt:lpstr>Phylogenetic Trees</vt:lpstr>
      <vt:lpstr>PowerPoint Presentation</vt:lpstr>
      <vt:lpstr>PowerPoint Presentation</vt:lpstr>
      <vt:lpstr>PowerPoint Presentation</vt:lpstr>
      <vt:lpstr>The paper trail</vt:lpstr>
      <vt:lpstr>Two Complementary Approaches</vt:lpstr>
      <vt:lpstr>Frankfurt</vt:lpstr>
      <vt:lpstr>DNA Matches Bridging to Paper Trail</vt:lpstr>
      <vt:lpstr>PowerPoint Presentation</vt:lpstr>
      <vt:lpstr>PowerPoint Presentation</vt:lpstr>
      <vt:lpstr>PowerPoint Presentation</vt:lpstr>
      <vt:lpstr>Challenging Assumptions About Jewish Genealogy</vt:lpstr>
      <vt:lpstr>PowerPoint Presentation</vt:lpstr>
      <vt:lpstr>PowerPoint Presentation</vt:lpstr>
      <vt:lpstr>Challenging Assumptions About Jewish Genealogy</vt:lpstr>
      <vt:lpstr>PowerPoint Presentation</vt:lpstr>
      <vt:lpstr>Conclusion</vt:lpstr>
      <vt:lpstr>What’s next?</vt:lpstr>
      <vt:lpstr>What’s Next?</vt:lpstr>
      <vt:lpstr>What’s Next?</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Y-DNA AND DOCUMENTARY RESEARCH COLLABORATE TO FIND ANCESTRAL ORIGINS</dc:title>
  <dc:creator>Herb Huebscher</dc:creator>
  <cp:lastModifiedBy>Richard Gussow</cp:lastModifiedBy>
  <cp:revision>201</cp:revision>
  <dcterms:created xsi:type="dcterms:W3CDTF">2013-04-29T21:40:21Z</dcterms:created>
  <dcterms:modified xsi:type="dcterms:W3CDTF">2014-10-01T19:42:20Z</dcterms:modified>
</cp:coreProperties>
</file>